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Poppins"/>
      <p:regular r:id="rId24"/>
      <p:bold r:id="rId25"/>
      <p:italic r:id="rId26"/>
      <p:boldItalic r:id="rId27"/>
    </p:embeddedFont>
    <p:embeddedFont>
      <p:font typeface="Montserrat"/>
      <p:regular r:id="rId28"/>
      <p:bold r:id="rId29"/>
      <p:italic r:id="rId30"/>
      <p:boldItalic r:id="rId31"/>
    </p:embeddedFont>
    <p:embeddedFont>
      <p:font typeface="Montserrat Black"/>
      <p:bold r:id="rId32"/>
      <p:boldItalic r:id="rId33"/>
    </p:embeddedFont>
    <p:embeddedFont>
      <p:font typeface="Poppins Medium"/>
      <p:regular r:id="rId34"/>
      <p:bold r:id="rId35"/>
      <p:italic r:id="rId36"/>
      <p:boldItalic r:id="rId37"/>
    </p:embeddedFont>
    <p:embeddedFont>
      <p:font typeface="Poppins Black"/>
      <p:bold r:id="rId38"/>
      <p:boldItalic r:id="rId39"/>
    </p:embeddedFont>
    <p:embeddedFont>
      <p:font typeface="Montserrat ExtraBold"/>
      <p:bold r:id="rId40"/>
      <p:boldItalic r:id="rId41"/>
    </p:embeddedFont>
    <p:embeddedFont>
      <p:font typeface="Poppins SemiBold"/>
      <p:regular r:id="rId42"/>
      <p:bold r:id="rId43"/>
      <p:italic r:id="rId44"/>
      <p:boldItalic r:id="rId45"/>
    </p:embeddedFont>
    <p:embeddedFont>
      <p:font typeface="Poppins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16">
          <p15:clr>
            <a:srgbClr val="A4A3A4"/>
          </p15:clr>
        </p15:guide>
        <p15:guide id="2" pos="5472">
          <p15:clr>
            <a:srgbClr val="A4A3A4"/>
          </p15:clr>
        </p15:guide>
        <p15:guide id="3" pos="528">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dam Heap"/>
  <p:cmAuthor clrIdx="1" id="1" initials="" lastIdx="3" name="Alexis McNutt Unis"/>
  <p:cmAuthor clrIdx="2" id="2" initials="" lastIdx="2" name="Jay Ashwor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8FE730-9762-4CAF-8CAB-E0262A211C1E}">
  <a:tblStyle styleId="{4E8FE730-9762-4CAF-8CAB-E0262A211C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16" orient="horz"/>
        <p:guide pos="5472"/>
        <p:guide pos="528"/>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3.xml"/><Relationship Id="rId42" Type="http://schemas.openxmlformats.org/officeDocument/2006/relationships/font" Target="fonts/PoppinsSemiBold-regular.fntdata"/><Relationship Id="rId41" Type="http://schemas.openxmlformats.org/officeDocument/2006/relationships/font" Target="fonts/MontserratExtraBold-boldItalic.fntdata"/><Relationship Id="rId22" Type="http://schemas.openxmlformats.org/officeDocument/2006/relationships/slide" Target="slides/slide15.xml"/><Relationship Id="rId44" Type="http://schemas.openxmlformats.org/officeDocument/2006/relationships/font" Target="fonts/PoppinsSemiBold-italic.fntdata"/><Relationship Id="rId21" Type="http://schemas.openxmlformats.org/officeDocument/2006/relationships/slide" Target="slides/slide14.xml"/><Relationship Id="rId43" Type="http://schemas.openxmlformats.org/officeDocument/2006/relationships/font" Target="fonts/PoppinsSemiBold-bold.fntdata"/><Relationship Id="rId24" Type="http://schemas.openxmlformats.org/officeDocument/2006/relationships/font" Target="fonts/Poppins-regular.fntdata"/><Relationship Id="rId46" Type="http://schemas.openxmlformats.org/officeDocument/2006/relationships/font" Target="fonts/PoppinsExtraBold-bold.fntdata"/><Relationship Id="rId23" Type="http://schemas.openxmlformats.org/officeDocument/2006/relationships/slide" Target="slides/slide16.xml"/><Relationship Id="rId45" Type="http://schemas.openxmlformats.org/officeDocument/2006/relationships/font" Target="fonts/Poppin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oppins-italic.fntdata"/><Relationship Id="rId25" Type="http://schemas.openxmlformats.org/officeDocument/2006/relationships/font" Target="fonts/Poppins-bold.fntdata"/><Relationship Id="rId47" Type="http://schemas.openxmlformats.org/officeDocument/2006/relationships/font" Target="fonts/PoppinsExtraBold-boldItalic.fntdata"/><Relationship Id="rId28" Type="http://schemas.openxmlformats.org/officeDocument/2006/relationships/font" Target="fonts/Montserrat-regular.fntdata"/><Relationship Id="rId27" Type="http://schemas.openxmlformats.org/officeDocument/2006/relationships/font" Target="fonts/Poppins-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MontserratBlack-boldItalic.fntdata"/><Relationship Id="rId10" Type="http://schemas.openxmlformats.org/officeDocument/2006/relationships/slide" Target="slides/slide3.xml"/><Relationship Id="rId32" Type="http://schemas.openxmlformats.org/officeDocument/2006/relationships/font" Target="fonts/MontserratBlack-bold.fntdata"/><Relationship Id="rId13" Type="http://schemas.openxmlformats.org/officeDocument/2006/relationships/slide" Target="slides/slide6.xml"/><Relationship Id="rId35" Type="http://schemas.openxmlformats.org/officeDocument/2006/relationships/font" Target="fonts/PoppinsMedium-bold.fntdata"/><Relationship Id="rId12" Type="http://schemas.openxmlformats.org/officeDocument/2006/relationships/slide" Target="slides/slide5.xml"/><Relationship Id="rId34" Type="http://schemas.openxmlformats.org/officeDocument/2006/relationships/font" Target="fonts/PoppinsMedium-regular.fntdata"/><Relationship Id="rId15" Type="http://schemas.openxmlformats.org/officeDocument/2006/relationships/slide" Target="slides/slide8.xml"/><Relationship Id="rId37" Type="http://schemas.openxmlformats.org/officeDocument/2006/relationships/font" Target="fonts/PoppinsMedium-boldItalic.fntdata"/><Relationship Id="rId14" Type="http://schemas.openxmlformats.org/officeDocument/2006/relationships/slide" Target="slides/slide7.xml"/><Relationship Id="rId36" Type="http://schemas.openxmlformats.org/officeDocument/2006/relationships/font" Target="fonts/PoppinsMedium-italic.fntdata"/><Relationship Id="rId17" Type="http://schemas.openxmlformats.org/officeDocument/2006/relationships/slide" Target="slides/slide10.xml"/><Relationship Id="rId39" Type="http://schemas.openxmlformats.org/officeDocument/2006/relationships/font" Target="fonts/PoppinsBlack-boldItalic.fntdata"/><Relationship Id="rId16" Type="http://schemas.openxmlformats.org/officeDocument/2006/relationships/slide" Target="slides/slide9.xml"/><Relationship Id="rId38" Type="http://schemas.openxmlformats.org/officeDocument/2006/relationships/font" Target="fonts/PoppinsBlack-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08T20:46:56.754">
    <p:pos x="6000" y="0"/>
    <p:text>It's crazy to me that 33% didn't shop other lenders.  I think that's a strong indication of people/brand trust.  Getting these folks' business the first time will come through a family or an awesome realtor, the second time because we did a great job and they trust SoFi or one of our loan officers.  I hope we have quality NPS survey questions.
1 total reaction
Alexis McNutt Unis reacted with 💯 at 2023-11-08 12:46 PM</p:text>
  </p:cm>
  <p:cm authorId="1" idx="1" dt="2023-11-08T20:46:56.754">
    <p:pos x="6000" y="0"/>
    <p:text>NPS survey is being optimized with @mschermann@sofi.org's help, and we will be reviewing our survey framework on the HL side to be sure it's in a good spot.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11-08T20:44:09.887">
    <p:pos x="2109" y="1388"/>
    <p:text>I thought SoFi rates WERE pretty competitive.  Like targeting top 25% or so of rates.  How do we currently fit in the scale, and what is the strategy there?  
Lowest rate might win on volume of loans captured, but not recognize the same profitability/resilience of a less rate-competitive strategy.</p:text>
  </p:cm>
  <p:cm authorId="0" idx="2" dt="2023-11-08T19:28:00.336">
    <p:pos x="2109" y="1388"/>
    <p:text>The pricing team had a competitive analysis tool they used that aggregated prices and allowed them to compare how we stacked up against competitors - I'm not sure how the pricing team grabs that info currently.  I'll ask around.</p:text>
  </p:cm>
  <p:cm authorId="1" idx="2" dt="2023-11-08T20:44:09.887">
    <p:pos x="2109" y="1388"/>
    <p:text>I do know that we are supposed to be priced competitively but I also know that there are a lot of pricing exception requests - BU/Pricing knows this better than me though.
I also think, considering folks aren't shopping much, they might be making assumptions or looking at headlines rates rather than their personalized rates too.</p:text>
  </p:cm>
  <p:cm authorId="2" idx="2" dt="2023-11-08T20:45:36.266">
    <p:pos x="2109" y="1488"/>
    <p:text>I wonder if there is an opportunity to highlight the depth of experience that SoFi has (with respect to the WCM acquisition, we now have over 20 years of experience).  Maybe spotlighting industry leaders, Kim, Todd, Jeff, etc. to help substantiate that expertise...
It could help target those lost 1/3rd of opportunities because we aren't a "known mortgage provider".</p:text>
  </p:cm>
  <p:cm authorId="1" idx="3" dt="2023-11-08T20:45:36.266">
    <p:pos x="2109" y="1488"/>
    <p:text>Absolutely, I think a lot people assume we are 'new' at this because there is low awareness and don't understand the experience we've brought over from Wyndham.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80060" y="331153"/>
            <a:ext cx="5920740" cy="333077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dk2"/>
            </a:solidFill>
            <a:prstDash val="solid"/>
            <a:round/>
            <a:headEnd len="sm" w="sm" type="none"/>
            <a:tailEnd len="sm" w="sm" type="none"/>
          </a:ln>
        </p:spPr>
      </p:sp>
      <p:sp>
        <p:nvSpPr>
          <p:cNvPr id="4" name="Google Shape;4;n"/>
          <p:cNvSpPr txBox="1"/>
          <p:nvPr>
            <p:ph idx="1" type="body"/>
          </p:nvPr>
        </p:nvSpPr>
        <p:spPr>
          <a:xfrm>
            <a:off x="457200" y="3909060"/>
            <a:ext cx="5943600" cy="477774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400"/>
              </a:spcBef>
              <a:spcAft>
                <a:spcPts val="0"/>
              </a:spcAft>
              <a:buSzPts val="1400"/>
              <a:buNone/>
              <a:defRPr b="0" i="0" sz="1200" u="none" cap="none" strike="noStrike">
                <a:solidFill>
                  <a:schemeClr val="dk2"/>
                </a:solidFill>
                <a:latin typeface="Arial"/>
                <a:ea typeface="Arial"/>
                <a:cs typeface="Arial"/>
                <a:sym typeface="Arial"/>
              </a:defRPr>
            </a:lvl1pPr>
            <a:lvl2pPr indent="-304800" lvl="1" marL="914400" marR="0" rtl="0" algn="l">
              <a:lnSpc>
                <a:spcPct val="90000"/>
              </a:lnSpc>
              <a:spcBef>
                <a:spcPts val="400"/>
              </a:spcBef>
              <a:spcAft>
                <a:spcPts val="0"/>
              </a:spcAft>
              <a:buClr>
                <a:schemeClr val="accent1"/>
              </a:buClr>
              <a:buSzPts val="1200"/>
              <a:buFont typeface="Arial"/>
              <a:buChar char="•"/>
              <a:defRPr b="0" i="0" sz="1200" u="none" cap="none" strike="noStrike">
                <a:solidFill>
                  <a:schemeClr val="dk2"/>
                </a:solidFill>
                <a:latin typeface="Arial"/>
                <a:ea typeface="Arial"/>
                <a:cs typeface="Arial"/>
                <a:sym typeface="Arial"/>
              </a:defRPr>
            </a:lvl2pPr>
            <a:lvl3pPr indent="-298450" lvl="2" marL="1371600" marR="0" rtl="0" algn="l">
              <a:lnSpc>
                <a:spcPct val="90000"/>
              </a:lnSpc>
              <a:spcBef>
                <a:spcPts val="400"/>
              </a:spcBef>
              <a:spcAft>
                <a:spcPts val="0"/>
              </a:spcAft>
              <a:buClr>
                <a:schemeClr val="accent1"/>
              </a:buClr>
              <a:buSzPts val="1100"/>
              <a:buFont typeface="Calibri"/>
              <a:buChar char="̶"/>
              <a:defRPr b="0" i="0" sz="1100" u="none" cap="none" strike="noStrike">
                <a:solidFill>
                  <a:schemeClr val="dk2"/>
                </a:solidFill>
                <a:latin typeface="Arial"/>
                <a:ea typeface="Arial"/>
                <a:cs typeface="Arial"/>
                <a:sym typeface="Arial"/>
              </a:defRPr>
            </a:lvl3pPr>
            <a:lvl4pPr indent="-298450" lvl="3" marL="1828800" marR="0" rtl="0" algn="l">
              <a:lnSpc>
                <a:spcPct val="90000"/>
              </a:lnSpc>
              <a:spcBef>
                <a:spcPts val="400"/>
              </a:spcBef>
              <a:spcAft>
                <a:spcPts val="0"/>
              </a:spcAft>
              <a:buClr>
                <a:schemeClr val="accent1"/>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90000"/>
              </a:lnSpc>
              <a:spcBef>
                <a:spcPts val="400"/>
              </a:spcBef>
              <a:spcAft>
                <a:spcPts val="0"/>
              </a:spcAft>
              <a:buClr>
                <a:schemeClr val="accent1"/>
              </a:buClr>
              <a:buSzPts val="1100"/>
              <a:buFont typeface="Calibri"/>
              <a:buChar char="̶"/>
              <a:defRPr b="0" i="0" sz="1100" u="none" cap="none" strike="noStrike">
                <a:solidFill>
                  <a:schemeClr val="dk2"/>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nvSpPr>
        <p:spPr>
          <a:xfrm>
            <a:off x="293077" y="8839200"/>
            <a:ext cx="1444306" cy="1384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900" u="none" cap="none" strike="noStrike">
                <a:solidFill>
                  <a:schemeClr val="dk2"/>
                </a:solidFill>
                <a:latin typeface="Arial"/>
                <a:ea typeface="Arial"/>
                <a:cs typeface="Arial"/>
                <a:sym typeface="Arial"/>
              </a:rPr>
              <a:t>© 2018 Social Finance, Inc. </a:t>
            </a:r>
            <a:endParaRPr/>
          </a:p>
        </p:txBody>
      </p:sp>
      <p:sp>
        <p:nvSpPr>
          <p:cNvPr id="6" name="Google Shape;6;n"/>
          <p:cNvSpPr txBox="1"/>
          <p:nvPr/>
        </p:nvSpPr>
        <p:spPr>
          <a:xfrm>
            <a:off x="6445702" y="8839200"/>
            <a:ext cx="142667" cy="13849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chemeClr val="dk2"/>
                </a:solidFill>
                <a:latin typeface="Arial"/>
                <a:ea typeface="Arial"/>
                <a:cs typeface="Arial"/>
                <a:sym typeface="Arial"/>
              </a:rPr>
              <a:t>‹#›</a:t>
            </a:fld>
            <a:endParaRPr sz="900">
              <a:solidFill>
                <a:schemeClr val="dk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3ca59ef03_0_0: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3ca59ef03_0_0: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534eb4308_0_133: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534eb4308_0_133: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534eb4308_0_191: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534eb4308_0_191: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534eb4308_0_160: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534eb4308_0_160: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534eb4308_0_153: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534eb4308_0_153: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534eb4308_0_166: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534eb4308_0_166: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534eb4308_0_234: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534eb4308_0_234: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534eb4308_0_243: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534eb4308_0_243: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6a5ca9b99_0_189: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6a5ca9b99_0_189: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534eb4308_0_1: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534eb4308_0_1: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534eb4308_0_31: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534eb4308_0_31: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534eb4308_0_209: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534eb4308_0_209: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534eb4308_0_66: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534eb4308_0_66: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534eb4308_0_47: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534eb4308_0_47: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US"/>
              <a:t>Voice over could be that people are willing to pay a little extra for a positive experience - positive experience with the loan </a:t>
            </a:r>
            <a:r>
              <a:rPr lang="en-US"/>
              <a:t>officer</a:t>
            </a:r>
            <a:r>
              <a:rPr lang="en-US"/>
              <a:t> ranks higher than "discounts..." or lowest fees when selecting a lender.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534eb4308_0_120: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534eb4308_0_120: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534eb4308_0_106:notes"/>
          <p:cNvSpPr/>
          <p:nvPr>
            <p:ph idx="2" type="sldImg"/>
          </p:nvPr>
        </p:nvSpPr>
        <p:spPr>
          <a:xfrm>
            <a:off x="480060" y="331153"/>
            <a:ext cx="5920800" cy="33309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534eb4308_0_106:notes"/>
          <p:cNvSpPr txBox="1"/>
          <p:nvPr>
            <p:ph idx="1" type="body"/>
          </p:nvPr>
        </p:nvSpPr>
        <p:spPr>
          <a:xfrm>
            <a:off x="457200" y="3909060"/>
            <a:ext cx="5943600" cy="47778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Title_Ink" showMasterSp="0">
  <p:cSld name="Title_2">
    <p:spTree>
      <p:nvGrpSpPr>
        <p:cNvPr id="12" name="Shape 12"/>
        <p:cNvGrpSpPr/>
        <p:nvPr/>
      </p:nvGrpSpPr>
      <p:grpSpPr>
        <a:xfrm>
          <a:off x="0" y="0"/>
          <a:ext cx="0" cy="0"/>
          <a:chOff x="0" y="0"/>
          <a:chExt cx="0" cy="0"/>
        </a:xfrm>
      </p:grpSpPr>
      <p:sp>
        <p:nvSpPr>
          <p:cNvPr id="13" name="Google Shape;13;p2"/>
          <p:cNvSpPr/>
          <p:nvPr/>
        </p:nvSpPr>
        <p:spPr>
          <a:xfrm>
            <a:off x="-54875" y="-28222"/>
            <a:ext cx="9207000" cy="52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title"/>
          </p:nvPr>
        </p:nvSpPr>
        <p:spPr>
          <a:xfrm>
            <a:off x="384575" y="1160675"/>
            <a:ext cx="6090000" cy="1339500"/>
          </a:xfrm>
          <a:prstGeom prst="rect">
            <a:avLst/>
          </a:prstGeom>
          <a:solidFill>
            <a:srgbClr val="000000">
              <a:alpha val="0"/>
            </a:srgbClr>
          </a:solidFill>
        </p:spPr>
        <p:txBody>
          <a:bodyPr anchorCtr="0" anchor="b" bIns="0" lIns="0" spcFirstLastPara="1" rIns="0" wrap="square" tIns="0">
            <a:noAutofit/>
          </a:bodyPr>
          <a:lstStyle>
            <a:lvl1pPr lvl="0" rtl="0">
              <a:spcBef>
                <a:spcPts val="0"/>
              </a:spcBef>
              <a:spcAft>
                <a:spcPts val="0"/>
              </a:spcAft>
              <a:buNone/>
              <a:defRPr>
                <a:solidFill>
                  <a:srgbClr val="FFFFFF"/>
                </a:solidFill>
                <a:latin typeface="Poppins ExtraBold"/>
                <a:ea typeface="Poppins ExtraBold"/>
                <a:cs typeface="Poppins ExtraBold"/>
                <a:sym typeface="Poppins ExtraBold"/>
              </a:defRPr>
            </a:lvl1pPr>
            <a:lvl2pPr lvl="1" rtl="0">
              <a:spcBef>
                <a:spcPts val="0"/>
              </a:spcBef>
              <a:spcAft>
                <a:spcPts val="0"/>
              </a:spcAft>
              <a:buNone/>
              <a:defRPr>
                <a:solidFill>
                  <a:schemeClr val="dk1"/>
                </a:solidFill>
                <a:latin typeface="Poppins Black"/>
                <a:ea typeface="Poppins Black"/>
                <a:cs typeface="Poppins Black"/>
                <a:sym typeface="Poppins Black"/>
              </a:defRPr>
            </a:lvl2pPr>
            <a:lvl3pPr lvl="2" rtl="0">
              <a:spcBef>
                <a:spcPts val="0"/>
              </a:spcBef>
              <a:spcAft>
                <a:spcPts val="0"/>
              </a:spcAft>
              <a:buNone/>
              <a:defRPr>
                <a:solidFill>
                  <a:schemeClr val="dk1"/>
                </a:solidFill>
                <a:latin typeface="Poppins Black"/>
                <a:ea typeface="Poppins Black"/>
                <a:cs typeface="Poppins Black"/>
                <a:sym typeface="Poppins Black"/>
              </a:defRPr>
            </a:lvl3pPr>
            <a:lvl4pPr lvl="3" rtl="0">
              <a:spcBef>
                <a:spcPts val="0"/>
              </a:spcBef>
              <a:spcAft>
                <a:spcPts val="0"/>
              </a:spcAft>
              <a:buNone/>
              <a:defRPr>
                <a:solidFill>
                  <a:schemeClr val="dk1"/>
                </a:solidFill>
                <a:latin typeface="Poppins Black"/>
                <a:ea typeface="Poppins Black"/>
                <a:cs typeface="Poppins Black"/>
                <a:sym typeface="Poppins Black"/>
              </a:defRPr>
            </a:lvl4pPr>
            <a:lvl5pPr lvl="4" rtl="0">
              <a:spcBef>
                <a:spcPts val="0"/>
              </a:spcBef>
              <a:spcAft>
                <a:spcPts val="0"/>
              </a:spcAft>
              <a:buNone/>
              <a:defRPr>
                <a:solidFill>
                  <a:schemeClr val="dk1"/>
                </a:solidFill>
                <a:latin typeface="Poppins Black"/>
                <a:ea typeface="Poppins Black"/>
                <a:cs typeface="Poppins Black"/>
                <a:sym typeface="Poppins Black"/>
              </a:defRPr>
            </a:lvl5pPr>
            <a:lvl6pPr lvl="5" rtl="0">
              <a:spcBef>
                <a:spcPts val="0"/>
              </a:spcBef>
              <a:spcAft>
                <a:spcPts val="0"/>
              </a:spcAft>
              <a:buNone/>
              <a:defRPr>
                <a:solidFill>
                  <a:schemeClr val="dk1"/>
                </a:solidFill>
                <a:latin typeface="Poppins Black"/>
                <a:ea typeface="Poppins Black"/>
                <a:cs typeface="Poppins Black"/>
                <a:sym typeface="Poppins Black"/>
              </a:defRPr>
            </a:lvl6pPr>
            <a:lvl7pPr lvl="6" rtl="0">
              <a:spcBef>
                <a:spcPts val="0"/>
              </a:spcBef>
              <a:spcAft>
                <a:spcPts val="0"/>
              </a:spcAft>
              <a:buNone/>
              <a:defRPr>
                <a:solidFill>
                  <a:schemeClr val="dk1"/>
                </a:solidFill>
                <a:latin typeface="Poppins Black"/>
                <a:ea typeface="Poppins Black"/>
                <a:cs typeface="Poppins Black"/>
                <a:sym typeface="Poppins Black"/>
              </a:defRPr>
            </a:lvl7pPr>
            <a:lvl8pPr lvl="7" rtl="0">
              <a:spcBef>
                <a:spcPts val="0"/>
              </a:spcBef>
              <a:spcAft>
                <a:spcPts val="0"/>
              </a:spcAft>
              <a:buNone/>
              <a:defRPr>
                <a:solidFill>
                  <a:schemeClr val="dk1"/>
                </a:solidFill>
                <a:latin typeface="Poppins Black"/>
                <a:ea typeface="Poppins Black"/>
                <a:cs typeface="Poppins Black"/>
                <a:sym typeface="Poppins Black"/>
              </a:defRPr>
            </a:lvl8pPr>
            <a:lvl9pPr lvl="8" rtl="0">
              <a:spcBef>
                <a:spcPts val="0"/>
              </a:spcBef>
              <a:spcAft>
                <a:spcPts val="0"/>
              </a:spcAft>
              <a:buNone/>
              <a:defRPr>
                <a:solidFill>
                  <a:schemeClr val="dk1"/>
                </a:solidFill>
                <a:latin typeface="Poppins Black"/>
                <a:ea typeface="Poppins Black"/>
                <a:cs typeface="Poppins Black"/>
                <a:sym typeface="Poppins Black"/>
              </a:defRPr>
            </a:lvl9pPr>
          </a:lstStyle>
          <a:p/>
        </p:txBody>
      </p:sp>
      <p:sp>
        <p:nvSpPr>
          <p:cNvPr id="15" name="Google Shape;15;p2"/>
          <p:cNvSpPr txBox="1"/>
          <p:nvPr>
            <p:ph idx="1" type="subTitle"/>
          </p:nvPr>
        </p:nvSpPr>
        <p:spPr>
          <a:xfrm>
            <a:off x="384575" y="2560650"/>
            <a:ext cx="4237200" cy="806100"/>
          </a:xfrm>
          <a:prstGeom prst="rect">
            <a:avLst/>
          </a:prstGeom>
        </p:spPr>
        <p:txBody>
          <a:bodyPr anchorCtr="0" anchor="t" bIns="0" lIns="0" spcFirstLastPara="1" rIns="0" wrap="square" tIns="0">
            <a:noAutofit/>
          </a:bodyPr>
          <a:lstStyle>
            <a:lvl1pPr lvl="0" rtl="0">
              <a:spcBef>
                <a:spcPts val="750"/>
              </a:spcBef>
              <a:spcAft>
                <a:spcPts val="0"/>
              </a:spcAft>
              <a:buNone/>
              <a:defRPr sz="1400">
                <a:solidFill>
                  <a:schemeClr val="dk1"/>
                </a:solidFill>
                <a:latin typeface="Poppins"/>
                <a:ea typeface="Poppins"/>
                <a:cs typeface="Poppins"/>
                <a:sym typeface="Poppins"/>
              </a:defRPr>
            </a:lvl1pPr>
            <a:lvl2pPr lvl="1" rtl="0">
              <a:spcBef>
                <a:spcPts val="750"/>
              </a:spcBef>
              <a:spcAft>
                <a:spcPts val="0"/>
              </a:spcAft>
              <a:buNone/>
              <a:defRPr b="1">
                <a:solidFill>
                  <a:schemeClr val="dk1"/>
                </a:solidFill>
                <a:latin typeface="Poppins"/>
                <a:ea typeface="Poppins"/>
                <a:cs typeface="Poppins"/>
                <a:sym typeface="Poppins"/>
              </a:defRPr>
            </a:lvl2pPr>
            <a:lvl3pPr lvl="2" rtl="0">
              <a:spcBef>
                <a:spcPts val="750"/>
              </a:spcBef>
              <a:spcAft>
                <a:spcPts val="0"/>
              </a:spcAft>
              <a:buNone/>
              <a:defRPr b="1">
                <a:solidFill>
                  <a:schemeClr val="dk1"/>
                </a:solidFill>
                <a:latin typeface="Poppins"/>
                <a:ea typeface="Poppins"/>
                <a:cs typeface="Poppins"/>
                <a:sym typeface="Poppins"/>
              </a:defRPr>
            </a:lvl3pPr>
            <a:lvl4pPr lvl="3" rtl="0">
              <a:spcBef>
                <a:spcPts val="750"/>
              </a:spcBef>
              <a:spcAft>
                <a:spcPts val="0"/>
              </a:spcAft>
              <a:buNone/>
              <a:defRPr b="1">
                <a:solidFill>
                  <a:schemeClr val="dk1"/>
                </a:solidFill>
                <a:latin typeface="Poppins"/>
                <a:ea typeface="Poppins"/>
                <a:cs typeface="Poppins"/>
                <a:sym typeface="Poppins"/>
              </a:defRPr>
            </a:lvl4pPr>
            <a:lvl5pPr lvl="4" rtl="0">
              <a:spcBef>
                <a:spcPts val="750"/>
              </a:spcBef>
              <a:spcAft>
                <a:spcPts val="0"/>
              </a:spcAft>
              <a:buNone/>
              <a:defRPr b="1">
                <a:solidFill>
                  <a:schemeClr val="dk1"/>
                </a:solidFill>
                <a:latin typeface="Poppins"/>
                <a:ea typeface="Poppins"/>
                <a:cs typeface="Poppins"/>
                <a:sym typeface="Poppins"/>
              </a:defRPr>
            </a:lvl5pPr>
            <a:lvl6pPr lvl="5" rtl="0">
              <a:spcBef>
                <a:spcPts val="750"/>
              </a:spcBef>
              <a:spcAft>
                <a:spcPts val="0"/>
              </a:spcAft>
              <a:buNone/>
              <a:defRPr b="1">
                <a:solidFill>
                  <a:schemeClr val="dk1"/>
                </a:solidFill>
                <a:latin typeface="Poppins"/>
                <a:ea typeface="Poppins"/>
                <a:cs typeface="Poppins"/>
                <a:sym typeface="Poppins"/>
              </a:defRPr>
            </a:lvl6pPr>
            <a:lvl7pPr lvl="6" rtl="0">
              <a:spcBef>
                <a:spcPts val="750"/>
              </a:spcBef>
              <a:spcAft>
                <a:spcPts val="0"/>
              </a:spcAft>
              <a:buNone/>
              <a:defRPr b="1">
                <a:solidFill>
                  <a:schemeClr val="dk1"/>
                </a:solidFill>
                <a:latin typeface="Poppins"/>
                <a:ea typeface="Poppins"/>
                <a:cs typeface="Poppins"/>
                <a:sym typeface="Poppins"/>
              </a:defRPr>
            </a:lvl7pPr>
            <a:lvl8pPr lvl="7" rtl="0">
              <a:spcBef>
                <a:spcPts val="750"/>
              </a:spcBef>
              <a:spcAft>
                <a:spcPts val="0"/>
              </a:spcAft>
              <a:buNone/>
              <a:defRPr b="1">
                <a:solidFill>
                  <a:schemeClr val="dk1"/>
                </a:solidFill>
                <a:latin typeface="Poppins"/>
                <a:ea typeface="Poppins"/>
                <a:cs typeface="Poppins"/>
                <a:sym typeface="Poppins"/>
              </a:defRPr>
            </a:lvl8pPr>
            <a:lvl9pPr lvl="8" rtl="0">
              <a:spcBef>
                <a:spcPts val="750"/>
              </a:spcBef>
              <a:spcAft>
                <a:spcPts val="0"/>
              </a:spcAft>
              <a:buNone/>
              <a:defRPr b="1">
                <a:solidFill>
                  <a:schemeClr val="dk1"/>
                </a:solidFill>
                <a:latin typeface="Poppins"/>
                <a:ea typeface="Poppins"/>
                <a:cs typeface="Poppins"/>
                <a:sym typeface="Poppins"/>
              </a:defRPr>
            </a:lvl9pPr>
          </a:lstStyle>
          <a:p/>
        </p:txBody>
      </p:sp>
      <p:pic>
        <p:nvPicPr>
          <p:cNvPr id="16" name="Google Shape;16;p2"/>
          <p:cNvPicPr preferRelativeResize="0"/>
          <p:nvPr/>
        </p:nvPicPr>
        <p:blipFill rotWithShape="1">
          <a:blip r:embed="rId2">
            <a:alphaModFix/>
          </a:blip>
          <a:srcRect b="22504" l="0" r="0" t="22499"/>
          <a:stretch/>
        </p:blipFill>
        <p:spPr>
          <a:xfrm>
            <a:off x="309144" y="361850"/>
            <a:ext cx="557076" cy="147950"/>
          </a:xfrm>
          <a:prstGeom prst="rect">
            <a:avLst/>
          </a:prstGeom>
          <a:noFill/>
          <a:ln>
            <a:noFill/>
          </a:ln>
        </p:spPr>
      </p:pic>
      <p:sp>
        <p:nvSpPr>
          <p:cNvPr id="17" name="Google Shape;17;p2"/>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chemeClr val="dk1"/>
                </a:solidFill>
              </a:rPr>
              <a:t>© 2022 Social Finance, Inc. Confidential Information. Do not copy or distribute. </a:t>
            </a:r>
            <a:endParaRPr sz="400">
              <a:solidFill>
                <a:schemeClr val="dk1"/>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chemeClr val="dk1"/>
              </a:solidFill>
            </a:endParaRPr>
          </a:p>
        </p:txBody>
      </p:sp>
      <p:sp>
        <p:nvSpPr>
          <p:cNvPr id="18" name="Google Shape;18;p2"/>
          <p:cNvSpPr txBox="1"/>
          <p:nvPr>
            <p:ph idx="2" type="subTitle"/>
          </p:nvPr>
        </p:nvSpPr>
        <p:spPr>
          <a:xfrm>
            <a:off x="384575" y="4150350"/>
            <a:ext cx="4237200" cy="284700"/>
          </a:xfrm>
          <a:prstGeom prst="rect">
            <a:avLst/>
          </a:prstGeom>
        </p:spPr>
        <p:txBody>
          <a:bodyPr anchorCtr="0" anchor="t" bIns="0" lIns="0" spcFirstLastPara="1" rIns="0" wrap="square" tIns="0">
            <a:noAutofit/>
          </a:bodyPr>
          <a:lstStyle>
            <a:lvl1pPr lvl="0" rtl="0">
              <a:spcBef>
                <a:spcPts val="750"/>
              </a:spcBef>
              <a:spcAft>
                <a:spcPts val="0"/>
              </a:spcAft>
              <a:buNone/>
              <a:defRPr sz="800">
                <a:solidFill>
                  <a:schemeClr val="dk1"/>
                </a:solidFill>
                <a:latin typeface="Poppins"/>
                <a:ea typeface="Poppins"/>
                <a:cs typeface="Poppins"/>
                <a:sym typeface="Poppins"/>
              </a:defRPr>
            </a:lvl1pPr>
            <a:lvl2pPr lvl="1" rtl="0">
              <a:spcBef>
                <a:spcPts val="750"/>
              </a:spcBef>
              <a:spcAft>
                <a:spcPts val="0"/>
              </a:spcAft>
              <a:buNone/>
              <a:defRPr b="1">
                <a:solidFill>
                  <a:schemeClr val="dk1"/>
                </a:solidFill>
                <a:latin typeface="Poppins"/>
                <a:ea typeface="Poppins"/>
                <a:cs typeface="Poppins"/>
                <a:sym typeface="Poppins"/>
              </a:defRPr>
            </a:lvl2pPr>
            <a:lvl3pPr lvl="2" rtl="0">
              <a:spcBef>
                <a:spcPts val="750"/>
              </a:spcBef>
              <a:spcAft>
                <a:spcPts val="0"/>
              </a:spcAft>
              <a:buNone/>
              <a:defRPr b="1">
                <a:solidFill>
                  <a:schemeClr val="dk1"/>
                </a:solidFill>
                <a:latin typeface="Poppins"/>
                <a:ea typeface="Poppins"/>
                <a:cs typeface="Poppins"/>
                <a:sym typeface="Poppins"/>
              </a:defRPr>
            </a:lvl3pPr>
            <a:lvl4pPr lvl="3" rtl="0">
              <a:spcBef>
                <a:spcPts val="750"/>
              </a:spcBef>
              <a:spcAft>
                <a:spcPts val="0"/>
              </a:spcAft>
              <a:buNone/>
              <a:defRPr b="1">
                <a:solidFill>
                  <a:schemeClr val="dk1"/>
                </a:solidFill>
                <a:latin typeface="Poppins"/>
                <a:ea typeface="Poppins"/>
                <a:cs typeface="Poppins"/>
                <a:sym typeface="Poppins"/>
              </a:defRPr>
            </a:lvl4pPr>
            <a:lvl5pPr lvl="4" rtl="0">
              <a:spcBef>
                <a:spcPts val="750"/>
              </a:spcBef>
              <a:spcAft>
                <a:spcPts val="0"/>
              </a:spcAft>
              <a:buNone/>
              <a:defRPr b="1">
                <a:solidFill>
                  <a:schemeClr val="dk1"/>
                </a:solidFill>
                <a:latin typeface="Poppins"/>
                <a:ea typeface="Poppins"/>
                <a:cs typeface="Poppins"/>
                <a:sym typeface="Poppins"/>
              </a:defRPr>
            </a:lvl5pPr>
            <a:lvl6pPr lvl="5" rtl="0">
              <a:spcBef>
                <a:spcPts val="750"/>
              </a:spcBef>
              <a:spcAft>
                <a:spcPts val="0"/>
              </a:spcAft>
              <a:buNone/>
              <a:defRPr b="1">
                <a:solidFill>
                  <a:schemeClr val="dk1"/>
                </a:solidFill>
                <a:latin typeface="Poppins"/>
                <a:ea typeface="Poppins"/>
                <a:cs typeface="Poppins"/>
                <a:sym typeface="Poppins"/>
              </a:defRPr>
            </a:lvl6pPr>
            <a:lvl7pPr lvl="6" rtl="0">
              <a:spcBef>
                <a:spcPts val="750"/>
              </a:spcBef>
              <a:spcAft>
                <a:spcPts val="0"/>
              </a:spcAft>
              <a:buNone/>
              <a:defRPr b="1">
                <a:solidFill>
                  <a:schemeClr val="dk1"/>
                </a:solidFill>
                <a:latin typeface="Poppins"/>
                <a:ea typeface="Poppins"/>
                <a:cs typeface="Poppins"/>
                <a:sym typeface="Poppins"/>
              </a:defRPr>
            </a:lvl7pPr>
            <a:lvl8pPr lvl="7" rtl="0">
              <a:spcBef>
                <a:spcPts val="750"/>
              </a:spcBef>
              <a:spcAft>
                <a:spcPts val="0"/>
              </a:spcAft>
              <a:buNone/>
              <a:defRPr b="1">
                <a:solidFill>
                  <a:schemeClr val="dk1"/>
                </a:solidFill>
                <a:latin typeface="Poppins"/>
                <a:ea typeface="Poppins"/>
                <a:cs typeface="Poppins"/>
                <a:sym typeface="Poppins"/>
              </a:defRPr>
            </a:lvl8pPr>
            <a:lvl9pPr lvl="8" rtl="0">
              <a:spcBef>
                <a:spcPts val="750"/>
              </a:spcBef>
              <a:spcAft>
                <a:spcPts val="0"/>
              </a:spcAft>
              <a:buNone/>
              <a:defRPr b="1">
                <a:solidFill>
                  <a:schemeClr val="dk1"/>
                </a:solidFill>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Divider - Ink">
  <p:cSld name="Thank You">
    <p:bg>
      <p:bgPr>
        <a:solidFill>
          <a:srgbClr val="201747"/>
        </a:solid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311701" y="2182195"/>
            <a:ext cx="8520600" cy="7791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rgbClr val="FFFFFF"/>
              </a:buClr>
              <a:buSzPts val="4800"/>
              <a:buNone/>
              <a:defRPr i="0" sz="4800" u="none" cap="none" strike="noStrike">
                <a:solidFill>
                  <a:srgbClr val="FFFFFF"/>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1"/>
          <p:cNvSpPr txBox="1"/>
          <p:nvPr/>
        </p:nvSpPr>
        <p:spPr>
          <a:xfrm>
            <a:off x="8923475" y="4968525"/>
            <a:ext cx="945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600">
                <a:solidFill>
                  <a:srgbClr val="FFFFFF"/>
                </a:solidFill>
                <a:latin typeface="Arial"/>
                <a:ea typeface="Arial"/>
                <a:cs typeface="Arial"/>
                <a:sym typeface="Arial"/>
              </a:rPr>
              <a:t>‹#›</a:t>
            </a:fld>
            <a:endParaRPr sz="600">
              <a:solidFill>
                <a:srgbClr val="FFFFFF"/>
              </a:solidFill>
              <a:latin typeface="Arial"/>
              <a:ea typeface="Arial"/>
              <a:cs typeface="Arial"/>
              <a:sym typeface="Arial"/>
            </a:endParaRPr>
          </a:p>
        </p:txBody>
      </p:sp>
      <p:sp>
        <p:nvSpPr>
          <p:cNvPr id="63" name="Google Shape;63;p11"/>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rgbClr val="FFFFFF"/>
                </a:solidFill>
              </a:rPr>
              <a:t>© 2022 Social Finance, Inc. Confidential Information. Do not copy or distribute. </a:t>
            </a:r>
            <a:endParaRPr sz="400">
              <a:solidFill>
                <a:srgbClr val="FFFFFF"/>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Divider - White">
  <p:cSld name="Thank You_1">
    <p:bg>
      <p:bgPr>
        <a:solidFill>
          <a:srgbClr val="FFFFFF"/>
        </a:solidFill>
      </p:bgPr>
    </p:bg>
    <p:spTree>
      <p:nvGrpSpPr>
        <p:cNvPr id="64" name="Shape 64"/>
        <p:cNvGrpSpPr/>
        <p:nvPr/>
      </p:nvGrpSpPr>
      <p:grpSpPr>
        <a:xfrm>
          <a:off x="0" y="0"/>
          <a:ext cx="0" cy="0"/>
          <a:chOff x="0" y="0"/>
          <a:chExt cx="0" cy="0"/>
        </a:xfrm>
      </p:grpSpPr>
      <p:sp>
        <p:nvSpPr>
          <p:cNvPr id="65" name="Google Shape;65;p12"/>
          <p:cNvSpPr txBox="1"/>
          <p:nvPr>
            <p:ph type="title"/>
          </p:nvPr>
        </p:nvSpPr>
        <p:spPr>
          <a:xfrm>
            <a:off x="311701" y="2182195"/>
            <a:ext cx="8520600" cy="7791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SzPts val="4800"/>
              <a:buNone/>
              <a:defRPr i="0" sz="4800" u="none" cap="none" strike="noStrike"/>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lank">
  <p:cSld name="CUSTOM">
    <p:spTree>
      <p:nvGrpSpPr>
        <p:cNvPr id="66" name="Shape 6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
    <p:spTree>
      <p:nvGrpSpPr>
        <p:cNvPr id="67" name="Shape 67"/>
        <p:cNvGrpSpPr/>
        <p:nvPr/>
      </p:nvGrpSpPr>
      <p:grpSpPr>
        <a:xfrm>
          <a:off x="0" y="0"/>
          <a:ext cx="0" cy="0"/>
          <a:chOff x="0" y="0"/>
          <a:chExt cx="0" cy="0"/>
        </a:xfrm>
      </p:grpSpPr>
      <p:sp>
        <p:nvSpPr>
          <p:cNvPr id="68" name="Google Shape;68;p14"/>
          <p:cNvSpPr/>
          <p:nvPr/>
        </p:nvSpPr>
        <p:spPr>
          <a:xfrm>
            <a:off x="2253233" y="1056900"/>
            <a:ext cx="701100" cy="701100"/>
          </a:xfrm>
          <a:prstGeom prst="flowChartConnector">
            <a:avLst/>
          </a:prstGeom>
          <a:solidFill>
            <a:srgbClr val="201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9" name="Google Shape;69;p14"/>
          <p:cNvSpPr/>
          <p:nvPr/>
        </p:nvSpPr>
        <p:spPr>
          <a:xfrm>
            <a:off x="3408381" y="1056900"/>
            <a:ext cx="701100" cy="701100"/>
          </a:xfrm>
          <a:prstGeom prst="flowChartConnector">
            <a:avLst/>
          </a:prstGeom>
          <a:solidFill>
            <a:srgbClr val="00A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0" name="Google Shape;70;p14"/>
          <p:cNvSpPr/>
          <p:nvPr/>
        </p:nvSpPr>
        <p:spPr>
          <a:xfrm>
            <a:off x="4563528" y="1056900"/>
            <a:ext cx="701100" cy="701100"/>
          </a:xfrm>
          <a:prstGeom prst="flowChartConnector">
            <a:avLst/>
          </a:prstGeom>
          <a:solidFill>
            <a:srgbClr val="E5E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1" name="Google Shape;71;p14"/>
          <p:cNvSpPr/>
          <p:nvPr/>
        </p:nvSpPr>
        <p:spPr>
          <a:xfrm>
            <a:off x="2253233" y="2247931"/>
            <a:ext cx="701100" cy="701100"/>
          </a:xfrm>
          <a:prstGeom prst="flowChartConnector">
            <a:avLst/>
          </a:prstGeom>
          <a:solidFill>
            <a:srgbClr val="DD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2" name="Google Shape;72;p14"/>
          <p:cNvSpPr/>
          <p:nvPr/>
        </p:nvSpPr>
        <p:spPr>
          <a:xfrm>
            <a:off x="3408377" y="2247931"/>
            <a:ext cx="701100" cy="701100"/>
          </a:xfrm>
          <a:prstGeom prst="flowChartConnector">
            <a:avLst/>
          </a:prstGeom>
          <a:solidFill>
            <a:srgbClr val="E03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3" name="Google Shape;73;p14"/>
          <p:cNvSpPr/>
          <p:nvPr/>
        </p:nvSpPr>
        <p:spPr>
          <a:xfrm>
            <a:off x="6873808" y="2247931"/>
            <a:ext cx="701100" cy="701100"/>
          </a:xfrm>
          <a:prstGeom prst="flowChartConnector">
            <a:avLst/>
          </a:prstGeom>
          <a:solidFill>
            <a:srgbClr val="D8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4" name="Google Shape;74;p14"/>
          <p:cNvSpPr/>
          <p:nvPr/>
        </p:nvSpPr>
        <p:spPr>
          <a:xfrm>
            <a:off x="5718665" y="2247931"/>
            <a:ext cx="701100" cy="701100"/>
          </a:xfrm>
          <a:prstGeom prst="flowChartConnector">
            <a:avLst/>
          </a:prstGeom>
          <a:solidFill>
            <a:srgbClr val="FED8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5" name="Google Shape;75;p14"/>
          <p:cNvSpPr/>
          <p:nvPr/>
        </p:nvSpPr>
        <p:spPr>
          <a:xfrm>
            <a:off x="4563521" y="2247931"/>
            <a:ext cx="701100" cy="701100"/>
          </a:xfrm>
          <a:prstGeom prst="flowChartConnector">
            <a:avLst/>
          </a:prstGeom>
          <a:solidFill>
            <a:srgbClr val="A602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6" name="Google Shape;76;p14"/>
          <p:cNvSpPr/>
          <p:nvPr/>
        </p:nvSpPr>
        <p:spPr>
          <a:xfrm>
            <a:off x="2253233" y="3450187"/>
            <a:ext cx="701100" cy="701100"/>
          </a:xfrm>
          <a:prstGeom prst="flowChartConnector">
            <a:avLst/>
          </a:prstGeom>
          <a:solidFill>
            <a:srgbClr val="3300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7" name="Google Shape;77;p14"/>
          <p:cNvSpPr/>
          <p:nvPr/>
        </p:nvSpPr>
        <p:spPr>
          <a:xfrm>
            <a:off x="3408381" y="3450187"/>
            <a:ext cx="701100" cy="701100"/>
          </a:xfrm>
          <a:prstGeom prst="flowChartConnector">
            <a:avLst/>
          </a:prstGeom>
          <a:solidFill>
            <a:srgbClr val="535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8" name="Google Shape;78;p14"/>
          <p:cNvSpPr/>
          <p:nvPr/>
        </p:nvSpPr>
        <p:spPr>
          <a:xfrm>
            <a:off x="4563528" y="3450187"/>
            <a:ext cx="701100" cy="701100"/>
          </a:xfrm>
          <a:prstGeom prst="flowChartConnector">
            <a:avLst/>
          </a:prstGeom>
          <a:solidFill>
            <a:srgbClr val="AB9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9" name="Google Shape;79;p14"/>
          <p:cNvSpPr txBox="1"/>
          <p:nvPr/>
        </p:nvSpPr>
        <p:spPr>
          <a:xfrm>
            <a:off x="1018500" y="1260753"/>
            <a:ext cx="1118100" cy="29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US" sz="1100">
                <a:solidFill>
                  <a:srgbClr val="0B0146"/>
                </a:solidFill>
                <a:latin typeface="Poppins"/>
                <a:ea typeface="Poppins"/>
                <a:cs typeface="Poppins"/>
                <a:sym typeface="Poppins"/>
              </a:rPr>
              <a:t>PRIMARY</a:t>
            </a:r>
            <a:endParaRPr sz="1100">
              <a:solidFill>
                <a:srgbClr val="0B0146"/>
              </a:solidFill>
              <a:latin typeface="Poppins"/>
              <a:ea typeface="Poppins"/>
              <a:cs typeface="Poppins"/>
              <a:sym typeface="Poppins"/>
            </a:endParaRPr>
          </a:p>
        </p:txBody>
      </p:sp>
      <p:sp>
        <p:nvSpPr>
          <p:cNvPr id="80" name="Google Shape;80;p14"/>
          <p:cNvSpPr txBox="1"/>
          <p:nvPr/>
        </p:nvSpPr>
        <p:spPr>
          <a:xfrm>
            <a:off x="2119075" y="4075075"/>
            <a:ext cx="932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EGGPLANT</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330072</a:t>
            </a:r>
            <a:endParaRPr sz="700">
              <a:latin typeface="Poppins"/>
              <a:ea typeface="Poppins"/>
              <a:cs typeface="Poppins"/>
              <a:sym typeface="Poppins"/>
            </a:endParaRPr>
          </a:p>
        </p:txBody>
      </p:sp>
      <p:sp>
        <p:nvSpPr>
          <p:cNvPr id="81" name="Google Shape;81;p14"/>
          <p:cNvSpPr txBox="1"/>
          <p:nvPr/>
        </p:nvSpPr>
        <p:spPr>
          <a:xfrm>
            <a:off x="1018500" y="2474128"/>
            <a:ext cx="1118100" cy="29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US" sz="1100">
                <a:solidFill>
                  <a:srgbClr val="0B0146"/>
                </a:solidFill>
                <a:latin typeface="Poppins"/>
                <a:ea typeface="Poppins"/>
                <a:cs typeface="Poppins"/>
                <a:sym typeface="Poppins"/>
              </a:rPr>
              <a:t>SECONDARY</a:t>
            </a:r>
            <a:endParaRPr sz="1100">
              <a:solidFill>
                <a:srgbClr val="0B0146"/>
              </a:solidFill>
              <a:latin typeface="Poppins"/>
              <a:ea typeface="Poppins"/>
              <a:cs typeface="Poppins"/>
              <a:sym typeface="Poppins"/>
            </a:endParaRPr>
          </a:p>
        </p:txBody>
      </p:sp>
      <p:sp>
        <p:nvSpPr>
          <p:cNvPr id="82" name="Google Shape;82;p14"/>
          <p:cNvSpPr txBox="1"/>
          <p:nvPr/>
        </p:nvSpPr>
        <p:spPr>
          <a:xfrm>
            <a:off x="1018500" y="3642803"/>
            <a:ext cx="1118100" cy="29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US" sz="1100">
                <a:solidFill>
                  <a:srgbClr val="0B0146"/>
                </a:solidFill>
                <a:latin typeface="Poppins"/>
                <a:ea typeface="Poppins"/>
                <a:cs typeface="Poppins"/>
                <a:sym typeface="Poppins"/>
              </a:rPr>
              <a:t>TERTIARY</a:t>
            </a:r>
            <a:endParaRPr sz="1100">
              <a:solidFill>
                <a:srgbClr val="0B0146"/>
              </a:solidFill>
              <a:latin typeface="Poppins"/>
              <a:ea typeface="Poppins"/>
              <a:cs typeface="Poppins"/>
              <a:sym typeface="Poppins"/>
            </a:endParaRPr>
          </a:p>
        </p:txBody>
      </p:sp>
      <p:sp>
        <p:nvSpPr>
          <p:cNvPr id="83" name="Google Shape;83;p14"/>
          <p:cNvSpPr txBox="1"/>
          <p:nvPr/>
        </p:nvSpPr>
        <p:spPr>
          <a:xfrm>
            <a:off x="3165700" y="4075075"/>
            <a:ext cx="1185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GUNMETAL</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53565A</a:t>
            </a:r>
            <a:endParaRPr sz="700">
              <a:latin typeface="Poppins"/>
              <a:ea typeface="Poppins"/>
              <a:cs typeface="Poppins"/>
              <a:sym typeface="Poppins"/>
            </a:endParaRPr>
          </a:p>
        </p:txBody>
      </p:sp>
      <p:sp>
        <p:nvSpPr>
          <p:cNvPr id="84" name="Google Shape;84;p14"/>
          <p:cNvSpPr txBox="1"/>
          <p:nvPr/>
        </p:nvSpPr>
        <p:spPr>
          <a:xfrm>
            <a:off x="4368925" y="4075075"/>
            <a:ext cx="11181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TAUPE</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AB989D</a:t>
            </a:r>
            <a:endParaRPr sz="700">
              <a:latin typeface="Poppins"/>
              <a:ea typeface="Poppins"/>
              <a:cs typeface="Poppins"/>
              <a:sym typeface="Poppins"/>
            </a:endParaRPr>
          </a:p>
        </p:txBody>
      </p:sp>
      <p:sp>
        <p:nvSpPr>
          <p:cNvPr id="85" name="Google Shape;85;p14"/>
          <p:cNvSpPr txBox="1"/>
          <p:nvPr/>
        </p:nvSpPr>
        <p:spPr>
          <a:xfrm>
            <a:off x="2080825" y="1681800"/>
            <a:ext cx="10086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INK</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201747</a:t>
            </a:r>
            <a:endParaRPr sz="700">
              <a:latin typeface="Poppins"/>
              <a:ea typeface="Poppins"/>
              <a:cs typeface="Poppins"/>
              <a:sym typeface="Poppins"/>
            </a:endParaRPr>
          </a:p>
        </p:txBody>
      </p:sp>
      <p:sp>
        <p:nvSpPr>
          <p:cNvPr id="86" name="Google Shape;86;p14"/>
          <p:cNvSpPr txBox="1"/>
          <p:nvPr/>
        </p:nvSpPr>
        <p:spPr>
          <a:xfrm>
            <a:off x="4505125" y="2872825"/>
            <a:ext cx="845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BERRY</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A60261</a:t>
            </a:r>
            <a:endParaRPr sz="700">
              <a:latin typeface="Poppins"/>
              <a:ea typeface="Poppins"/>
              <a:cs typeface="Poppins"/>
              <a:sym typeface="Poppins"/>
            </a:endParaRPr>
          </a:p>
        </p:txBody>
      </p:sp>
      <p:sp>
        <p:nvSpPr>
          <p:cNvPr id="87" name="Google Shape;87;p14"/>
          <p:cNvSpPr txBox="1"/>
          <p:nvPr/>
        </p:nvSpPr>
        <p:spPr>
          <a:xfrm>
            <a:off x="3328000" y="1681800"/>
            <a:ext cx="860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TURQUOISE</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00A9CE</a:t>
            </a:r>
            <a:endParaRPr sz="700">
              <a:latin typeface="Poppins"/>
              <a:ea typeface="Poppins"/>
              <a:cs typeface="Poppins"/>
              <a:sym typeface="Poppins"/>
            </a:endParaRPr>
          </a:p>
        </p:txBody>
      </p:sp>
      <p:sp>
        <p:nvSpPr>
          <p:cNvPr id="88" name="Google Shape;88;p14"/>
          <p:cNvSpPr txBox="1"/>
          <p:nvPr/>
        </p:nvSpPr>
        <p:spPr>
          <a:xfrm>
            <a:off x="5646363" y="2872825"/>
            <a:ext cx="845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BUTTERCUP</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FED880</a:t>
            </a:r>
            <a:endParaRPr sz="700">
              <a:latin typeface="Poppins"/>
              <a:ea typeface="Poppins"/>
              <a:cs typeface="Poppins"/>
              <a:sym typeface="Poppins"/>
            </a:endParaRPr>
          </a:p>
        </p:txBody>
      </p:sp>
      <p:sp>
        <p:nvSpPr>
          <p:cNvPr id="89" name="Google Shape;89;p14"/>
          <p:cNvSpPr txBox="1"/>
          <p:nvPr/>
        </p:nvSpPr>
        <p:spPr>
          <a:xfrm>
            <a:off x="6677300" y="2872822"/>
            <a:ext cx="1094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DOLPHIN</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D8D7DF</a:t>
            </a:r>
            <a:endParaRPr sz="700">
              <a:latin typeface="Poppins"/>
              <a:ea typeface="Poppins"/>
              <a:cs typeface="Poppins"/>
              <a:sym typeface="Poppins"/>
            </a:endParaRPr>
          </a:p>
        </p:txBody>
      </p:sp>
      <p:sp>
        <p:nvSpPr>
          <p:cNvPr id="90" name="Google Shape;90;p14"/>
          <p:cNvSpPr txBox="1"/>
          <p:nvPr/>
        </p:nvSpPr>
        <p:spPr>
          <a:xfrm>
            <a:off x="3335350" y="2872825"/>
            <a:ext cx="845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POPPY</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E03E52</a:t>
            </a:r>
            <a:endParaRPr sz="700">
              <a:latin typeface="Poppins"/>
              <a:ea typeface="Poppins"/>
              <a:cs typeface="Poppins"/>
              <a:sym typeface="Poppins"/>
            </a:endParaRPr>
          </a:p>
        </p:txBody>
      </p:sp>
      <p:sp>
        <p:nvSpPr>
          <p:cNvPr id="91" name="Google Shape;91;p14"/>
          <p:cNvSpPr txBox="1"/>
          <p:nvPr/>
        </p:nvSpPr>
        <p:spPr>
          <a:xfrm>
            <a:off x="2119075" y="2872825"/>
            <a:ext cx="932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CANTALOUPE</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DD7975</a:t>
            </a:r>
            <a:endParaRPr sz="700">
              <a:latin typeface="Poppins"/>
              <a:ea typeface="Poppins"/>
              <a:cs typeface="Poppins"/>
              <a:sym typeface="Poppins"/>
            </a:endParaRPr>
          </a:p>
        </p:txBody>
      </p:sp>
      <p:sp>
        <p:nvSpPr>
          <p:cNvPr id="92" name="Google Shape;92;p14"/>
          <p:cNvSpPr txBox="1"/>
          <p:nvPr/>
        </p:nvSpPr>
        <p:spPr>
          <a:xfrm>
            <a:off x="4461925" y="1681800"/>
            <a:ext cx="9321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00">
                <a:latin typeface="Poppins"/>
                <a:ea typeface="Poppins"/>
                <a:cs typeface="Poppins"/>
                <a:sym typeface="Poppins"/>
              </a:rPr>
              <a:t>KARL THE GRAY</a:t>
            </a:r>
            <a:endParaRPr sz="700">
              <a:latin typeface="Poppins"/>
              <a:ea typeface="Poppins"/>
              <a:cs typeface="Poppins"/>
              <a:sym typeface="Poppins"/>
            </a:endParaRPr>
          </a:p>
          <a:p>
            <a:pPr indent="0" lvl="0" marL="0" rtl="0" algn="ctr">
              <a:spcBef>
                <a:spcPts val="0"/>
              </a:spcBef>
              <a:spcAft>
                <a:spcPts val="0"/>
              </a:spcAft>
              <a:buNone/>
            </a:pPr>
            <a:r>
              <a:rPr lang="en-US" sz="700">
                <a:latin typeface="Poppins"/>
                <a:ea typeface="Poppins"/>
                <a:cs typeface="Poppins"/>
                <a:sym typeface="Poppins"/>
              </a:rPr>
              <a:t>HEX: E5E1E6</a:t>
            </a:r>
            <a:endParaRPr sz="700">
              <a:latin typeface="Poppins"/>
              <a:ea typeface="Poppins"/>
              <a:cs typeface="Poppins"/>
              <a:sym typeface="Poppins"/>
            </a:endParaRPr>
          </a:p>
        </p:txBody>
      </p:sp>
      <p:sp>
        <p:nvSpPr>
          <p:cNvPr id="93" name="Google Shape;93;p14"/>
          <p:cNvSpPr txBox="1"/>
          <p:nvPr>
            <p:ph type="title"/>
          </p:nvPr>
        </p:nvSpPr>
        <p:spPr>
          <a:xfrm>
            <a:off x="298025" y="268491"/>
            <a:ext cx="3555600" cy="3228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2"/>
              </a:buClr>
              <a:buSzPts val="1400"/>
              <a:buFont typeface="Poppins SemiBold"/>
              <a:buNone/>
              <a:defRPr i="0" sz="1400" u="none" cap="none" strike="noStrike">
                <a:solidFill>
                  <a:schemeClr val="lt2"/>
                </a:solidFill>
                <a:latin typeface="Poppins SemiBold"/>
                <a:ea typeface="Poppins SemiBold"/>
                <a:cs typeface="Poppins SemiBold"/>
                <a:sym typeface="Poppins SemiBold"/>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15"/>
          <p:cNvSpPr txBox="1"/>
          <p:nvPr>
            <p:ph type="title"/>
          </p:nvPr>
        </p:nvSpPr>
        <p:spPr>
          <a:xfrm>
            <a:off x="311700" y="445025"/>
            <a:ext cx="8520600" cy="5727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750"/>
              </a:spcBef>
              <a:spcAft>
                <a:spcPts val="0"/>
              </a:spcAft>
              <a:buSzPts val="1800"/>
              <a:buChar char="•"/>
              <a:defRPr/>
            </a:lvl1pPr>
            <a:lvl2pPr indent="-330200" lvl="1" marL="914400" rtl="0">
              <a:spcBef>
                <a:spcPts val="300"/>
              </a:spcBef>
              <a:spcAft>
                <a:spcPts val="0"/>
              </a:spcAft>
              <a:buSzPts val="1600"/>
              <a:buChar char="–"/>
              <a:defRPr/>
            </a:lvl2pPr>
            <a:lvl3pPr indent="-317500" lvl="2" marL="1371600" rtl="0">
              <a:spcBef>
                <a:spcPts val="300"/>
              </a:spcBef>
              <a:spcAft>
                <a:spcPts val="0"/>
              </a:spcAft>
              <a:buSzPts val="1400"/>
              <a:buChar char="–"/>
              <a:defRPr/>
            </a:lvl3pPr>
            <a:lvl4pPr indent="-304800" lvl="3" marL="1828800" rtl="0">
              <a:spcBef>
                <a:spcPts val="300"/>
              </a:spcBef>
              <a:spcAft>
                <a:spcPts val="0"/>
              </a:spcAft>
              <a:buSzPts val="1200"/>
              <a:buChar char="–"/>
              <a:defRPr/>
            </a:lvl4pPr>
            <a:lvl5pPr indent="-304800" lvl="4" marL="2286000" rtl="0">
              <a:spcBef>
                <a:spcPts val="300"/>
              </a:spcBef>
              <a:spcAft>
                <a:spcPts val="0"/>
              </a:spcAft>
              <a:buSzPts val="1200"/>
              <a:buChar char="–"/>
              <a:defRPr/>
            </a:lvl5pPr>
            <a:lvl6pPr indent="-304800" lvl="5" marL="2743200" rtl="0">
              <a:spcBef>
                <a:spcPts val="300"/>
              </a:spcBef>
              <a:spcAft>
                <a:spcPts val="0"/>
              </a:spcAft>
              <a:buSzPts val="1200"/>
              <a:buChar char="•"/>
              <a:defRPr/>
            </a:lvl6pPr>
            <a:lvl7pPr indent="-304800" lvl="6" marL="3200400" rtl="0">
              <a:spcBef>
                <a:spcPts val="300"/>
              </a:spcBef>
              <a:spcAft>
                <a:spcPts val="0"/>
              </a:spcAft>
              <a:buSzPts val="1200"/>
              <a:buChar char="•"/>
              <a:defRPr/>
            </a:lvl7pPr>
            <a:lvl8pPr indent="-304800" lvl="7" marL="3657600" rtl="0">
              <a:spcBef>
                <a:spcPts val="300"/>
              </a:spcBef>
              <a:spcAft>
                <a:spcPts val="0"/>
              </a:spcAft>
              <a:buSzPts val="1200"/>
              <a:buChar char="•"/>
              <a:defRPr/>
            </a:lvl8pPr>
            <a:lvl9pPr indent="-304800" lvl="8" marL="4114800" rtl="0">
              <a:spcBef>
                <a:spcPts val="300"/>
              </a:spcBef>
              <a:spcAft>
                <a:spcPts val="0"/>
              </a:spcAft>
              <a:buSzPts val="1200"/>
              <a:buChar char="•"/>
              <a:defRPr/>
            </a:lvl9pPr>
          </a:lstStyle>
          <a:p/>
        </p:txBody>
      </p:sp>
      <p:sp>
        <p:nvSpPr>
          <p:cNvPr id="97" name="Google Shape;9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Subtitle 12">
  <p:cSld name="Title, Subtitle and Two Columns_12">
    <p:spTree>
      <p:nvGrpSpPr>
        <p:cNvPr id="98" name="Shape 98"/>
        <p:cNvGrpSpPr/>
        <p:nvPr/>
      </p:nvGrpSpPr>
      <p:grpSpPr>
        <a:xfrm>
          <a:off x="0" y="0"/>
          <a:ext cx="0" cy="0"/>
          <a:chOff x="0" y="0"/>
          <a:chExt cx="0" cy="0"/>
        </a:xfrm>
      </p:grpSpPr>
      <p:sp>
        <p:nvSpPr>
          <p:cNvPr id="99" name="Google Shape;99;p16"/>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3000"/>
              <a:buNone/>
              <a:defRPr i="0" sz="3000" u="none" cap="none" strike="noStrike"/>
            </a:lvl1pPr>
            <a:lvl2pPr lvl="1" rtl="0">
              <a:spcBef>
                <a:spcPts val="0"/>
              </a:spcBef>
              <a:spcAft>
                <a:spcPts val="0"/>
              </a:spcAft>
              <a:buSzPts val="1400"/>
              <a:buFont typeface="Montserrat Black"/>
              <a:buNone/>
              <a:defRPr sz="1800">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sz="1800">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sz="1800">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sz="1800">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sz="1800">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sz="1800">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sz="1800">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sz="1800">
                <a:latin typeface="Montserrat Black"/>
                <a:ea typeface="Montserrat Black"/>
                <a:cs typeface="Montserrat Black"/>
                <a:sym typeface="Montserrat Black"/>
              </a:defRPr>
            </a:lvl9pPr>
          </a:lstStyle>
          <a:p/>
        </p:txBody>
      </p:sp>
      <p:sp>
        <p:nvSpPr>
          <p:cNvPr id="100" name="Google Shape;100;p16"/>
          <p:cNvSpPr txBox="1"/>
          <p:nvPr>
            <p:ph idx="1" type="subTitle"/>
          </p:nvPr>
        </p:nvSpPr>
        <p:spPr>
          <a:xfrm>
            <a:off x="325888" y="705750"/>
            <a:ext cx="8499000" cy="438600"/>
          </a:xfrm>
          <a:prstGeom prst="rect">
            <a:avLst/>
          </a:prstGeom>
        </p:spPr>
        <p:txBody>
          <a:bodyPr anchorCtr="0" anchor="t" bIns="0" lIns="0" spcFirstLastPara="1" rIns="0" wrap="square" tIns="0">
            <a:noAutofit/>
          </a:bodyPr>
          <a:lstStyle>
            <a:lvl1pPr lvl="0" rtl="0">
              <a:spcBef>
                <a:spcPts val="750"/>
              </a:spcBef>
              <a:spcAft>
                <a:spcPts val="0"/>
              </a:spcAft>
              <a:buNone/>
              <a:defRPr b="1" sz="1800">
                <a:solidFill>
                  <a:srgbClr val="201747"/>
                </a:solidFill>
              </a:defRPr>
            </a:lvl1pPr>
            <a:lvl2pPr lvl="1" rtl="0">
              <a:spcBef>
                <a:spcPts val="750"/>
              </a:spcBef>
              <a:spcAft>
                <a:spcPts val="0"/>
              </a:spcAft>
              <a:buNone/>
              <a:defRPr b="1">
                <a:solidFill>
                  <a:srgbClr val="201747"/>
                </a:solidFill>
              </a:defRPr>
            </a:lvl2pPr>
            <a:lvl3pPr lvl="2" rtl="0">
              <a:spcBef>
                <a:spcPts val="750"/>
              </a:spcBef>
              <a:spcAft>
                <a:spcPts val="0"/>
              </a:spcAft>
              <a:buNone/>
              <a:defRPr b="1">
                <a:solidFill>
                  <a:srgbClr val="201747"/>
                </a:solidFill>
              </a:defRPr>
            </a:lvl3pPr>
            <a:lvl4pPr lvl="3" rtl="0">
              <a:spcBef>
                <a:spcPts val="750"/>
              </a:spcBef>
              <a:spcAft>
                <a:spcPts val="0"/>
              </a:spcAft>
              <a:buNone/>
              <a:defRPr b="1">
                <a:solidFill>
                  <a:srgbClr val="201747"/>
                </a:solidFill>
              </a:defRPr>
            </a:lvl4pPr>
            <a:lvl5pPr lvl="4" rtl="0">
              <a:spcBef>
                <a:spcPts val="750"/>
              </a:spcBef>
              <a:spcAft>
                <a:spcPts val="0"/>
              </a:spcAft>
              <a:buNone/>
              <a:defRPr b="1">
                <a:solidFill>
                  <a:srgbClr val="201747"/>
                </a:solidFill>
              </a:defRPr>
            </a:lvl5pPr>
            <a:lvl6pPr lvl="5" rtl="0">
              <a:spcBef>
                <a:spcPts val="750"/>
              </a:spcBef>
              <a:spcAft>
                <a:spcPts val="0"/>
              </a:spcAft>
              <a:buNone/>
              <a:defRPr b="1">
                <a:solidFill>
                  <a:srgbClr val="201747"/>
                </a:solidFill>
              </a:defRPr>
            </a:lvl6pPr>
            <a:lvl7pPr lvl="6" rtl="0">
              <a:spcBef>
                <a:spcPts val="750"/>
              </a:spcBef>
              <a:spcAft>
                <a:spcPts val="0"/>
              </a:spcAft>
              <a:buNone/>
              <a:defRPr b="1">
                <a:solidFill>
                  <a:srgbClr val="201747"/>
                </a:solidFill>
              </a:defRPr>
            </a:lvl7pPr>
            <a:lvl8pPr lvl="7" rtl="0">
              <a:spcBef>
                <a:spcPts val="750"/>
              </a:spcBef>
              <a:spcAft>
                <a:spcPts val="0"/>
              </a:spcAft>
              <a:buNone/>
              <a:defRPr b="1">
                <a:solidFill>
                  <a:srgbClr val="201747"/>
                </a:solidFill>
              </a:defRPr>
            </a:lvl8pPr>
            <a:lvl9pPr lvl="8" rtl="0">
              <a:spcBef>
                <a:spcPts val="750"/>
              </a:spcBef>
              <a:spcAft>
                <a:spcPts val="0"/>
              </a:spcAft>
              <a:buNone/>
              <a:defRPr b="1">
                <a:solidFill>
                  <a:srgbClr val="201747"/>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2 Columns">
  <p:cSld name="Disclaimer_1">
    <p:spTree>
      <p:nvGrpSpPr>
        <p:cNvPr id="101" name="Shape 101"/>
        <p:cNvGrpSpPr/>
        <p:nvPr/>
      </p:nvGrpSpPr>
      <p:grpSpPr>
        <a:xfrm>
          <a:off x="0" y="0"/>
          <a:ext cx="0" cy="0"/>
          <a:chOff x="0" y="0"/>
          <a:chExt cx="0" cy="0"/>
        </a:xfrm>
      </p:grpSpPr>
      <p:sp>
        <p:nvSpPr>
          <p:cNvPr id="102" name="Google Shape;102;p17"/>
          <p:cNvSpPr txBox="1"/>
          <p:nvPr>
            <p:ph idx="1" type="body"/>
          </p:nvPr>
        </p:nvSpPr>
        <p:spPr>
          <a:xfrm>
            <a:off x="222750" y="813816"/>
            <a:ext cx="39315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Clr>
                <a:srgbClr val="00A9CE"/>
              </a:buClr>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Clr>
                <a:srgbClr val="00A9CE"/>
              </a:buClr>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Clr>
                <a:srgbClr val="00A9CE"/>
              </a:buClr>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03" name="Google Shape;103;p17"/>
          <p:cNvSpPr txBox="1"/>
          <p:nvPr>
            <p:ph idx="2" type="body"/>
          </p:nvPr>
        </p:nvSpPr>
        <p:spPr>
          <a:xfrm>
            <a:off x="4866225" y="813816"/>
            <a:ext cx="39315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04" name="Google Shape;104;p17"/>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105" name="Google Shape;105;p17"/>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06" name="Google Shape;106;p17"/>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 name="Shape 107"/>
        <p:cNvGrpSpPr/>
        <p:nvPr/>
      </p:nvGrpSpPr>
      <p:grpSpPr>
        <a:xfrm>
          <a:off x="0" y="0"/>
          <a:ext cx="0" cy="0"/>
          <a:chOff x="0" y="0"/>
          <a:chExt cx="0" cy="0"/>
        </a:xfrm>
      </p:grpSpPr>
      <p:sp>
        <p:nvSpPr>
          <p:cNvPr id="108" name="Google Shape;108;p18"/>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 name="Google Shape;109;p18"/>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750"/>
              </a:spcBef>
              <a:spcAft>
                <a:spcPts val="0"/>
              </a:spcAft>
              <a:buSzPts val="2800"/>
              <a:buNone/>
              <a:defRPr sz="2800"/>
            </a:lvl1pPr>
            <a:lvl2pPr lvl="1" rtl="0" algn="ctr">
              <a:lnSpc>
                <a:spcPct val="100000"/>
              </a:lnSpc>
              <a:spcBef>
                <a:spcPts val="300"/>
              </a:spcBef>
              <a:spcAft>
                <a:spcPts val="0"/>
              </a:spcAft>
              <a:buSzPts val="2800"/>
              <a:buNone/>
              <a:defRPr sz="2800"/>
            </a:lvl2pPr>
            <a:lvl3pPr lvl="2" rtl="0" algn="ctr">
              <a:lnSpc>
                <a:spcPct val="100000"/>
              </a:lnSpc>
              <a:spcBef>
                <a:spcPts val="3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110" name="Google Shape;11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Subtitle, 1 Column">
  <p:cSld name="Title and Subtitle">
    <p:spTree>
      <p:nvGrpSpPr>
        <p:cNvPr id="111" name="Shape 111"/>
        <p:cNvGrpSpPr/>
        <p:nvPr/>
      </p:nvGrpSpPr>
      <p:grpSpPr>
        <a:xfrm>
          <a:off x="0" y="0"/>
          <a:ext cx="0" cy="0"/>
          <a:chOff x="0" y="0"/>
          <a:chExt cx="0" cy="0"/>
        </a:xfrm>
      </p:grpSpPr>
      <p:sp>
        <p:nvSpPr>
          <p:cNvPr id="112" name="Google Shape;112;p19"/>
          <p:cNvSpPr txBox="1"/>
          <p:nvPr>
            <p:ph idx="1" type="subTitle"/>
          </p:nvPr>
        </p:nvSpPr>
        <p:spPr>
          <a:xfrm>
            <a:off x="325888" y="934350"/>
            <a:ext cx="8499000" cy="438600"/>
          </a:xfrm>
          <a:prstGeom prst="rect">
            <a:avLst/>
          </a:prstGeom>
        </p:spPr>
        <p:txBody>
          <a:bodyPr anchorCtr="0" anchor="t" bIns="0" lIns="0" spcFirstLastPara="1" rIns="0" wrap="square" tIns="0">
            <a:noAutofit/>
          </a:bodyPr>
          <a:lstStyle>
            <a:lvl1pPr lvl="0" rtl="0">
              <a:spcBef>
                <a:spcPts val="750"/>
              </a:spcBef>
              <a:spcAft>
                <a:spcPts val="0"/>
              </a:spcAft>
              <a:buNone/>
              <a:defRPr b="1" sz="1800">
                <a:solidFill>
                  <a:srgbClr val="201747"/>
                </a:solidFill>
                <a:latin typeface="Poppins"/>
                <a:ea typeface="Poppins"/>
                <a:cs typeface="Poppins"/>
                <a:sym typeface="Poppins"/>
              </a:defRPr>
            </a:lvl1pPr>
            <a:lvl2pPr lvl="1" rtl="0">
              <a:spcBef>
                <a:spcPts val="750"/>
              </a:spcBef>
              <a:spcAft>
                <a:spcPts val="0"/>
              </a:spcAft>
              <a:buNone/>
              <a:defRPr b="1">
                <a:solidFill>
                  <a:srgbClr val="201747"/>
                </a:solidFill>
                <a:latin typeface="Poppins"/>
                <a:ea typeface="Poppins"/>
                <a:cs typeface="Poppins"/>
                <a:sym typeface="Poppins"/>
              </a:defRPr>
            </a:lvl2pPr>
            <a:lvl3pPr lvl="2" rtl="0">
              <a:spcBef>
                <a:spcPts val="750"/>
              </a:spcBef>
              <a:spcAft>
                <a:spcPts val="0"/>
              </a:spcAft>
              <a:buNone/>
              <a:defRPr b="1">
                <a:solidFill>
                  <a:srgbClr val="201747"/>
                </a:solidFill>
                <a:latin typeface="Poppins"/>
                <a:ea typeface="Poppins"/>
                <a:cs typeface="Poppins"/>
                <a:sym typeface="Poppins"/>
              </a:defRPr>
            </a:lvl3pPr>
            <a:lvl4pPr lvl="3" rtl="0">
              <a:spcBef>
                <a:spcPts val="750"/>
              </a:spcBef>
              <a:spcAft>
                <a:spcPts val="0"/>
              </a:spcAft>
              <a:buNone/>
              <a:defRPr b="1">
                <a:solidFill>
                  <a:srgbClr val="201747"/>
                </a:solidFill>
                <a:latin typeface="Poppins"/>
                <a:ea typeface="Poppins"/>
                <a:cs typeface="Poppins"/>
                <a:sym typeface="Poppins"/>
              </a:defRPr>
            </a:lvl4pPr>
            <a:lvl5pPr lvl="4" rtl="0">
              <a:spcBef>
                <a:spcPts val="750"/>
              </a:spcBef>
              <a:spcAft>
                <a:spcPts val="0"/>
              </a:spcAft>
              <a:buNone/>
              <a:defRPr b="1">
                <a:solidFill>
                  <a:srgbClr val="201747"/>
                </a:solidFill>
                <a:latin typeface="Poppins"/>
                <a:ea typeface="Poppins"/>
                <a:cs typeface="Poppins"/>
                <a:sym typeface="Poppins"/>
              </a:defRPr>
            </a:lvl5pPr>
            <a:lvl6pPr lvl="5" rtl="0">
              <a:spcBef>
                <a:spcPts val="750"/>
              </a:spcBef>
              <a:spcAft>
                <a:spcPts val="0"/>
              </a:spcAft>
              <a:buNone/>
              <a:defRPr b="1">
                <a:solidFill>
                  <a:srgbClr val="201747"/>
                </a:solidFill>
                <a:latin typeface="Poppins"/>
                <a:ea typeface="Poppins"/>
                <a:cs typeface="Poppins"/>
                <a:sym typeface="Poppins"/>
              </a:defRPr>
            </a:lvl6pPr>
            <a:lvl7pPr lvl="6" rtl="0">
              <a:spcBef>
                <a:spcPts val="750"/>
              </a:spcBef>
              <a:spcAft>
                <a:spcPts val="0"/>
              </a:spcAft>
              <a:buNone/>
              <a:defRPr b="1">
                <a:solidFill>
                  <a:srgbClr val="201747"/>
                </a:solidFill>
                <a:latin typeface="Poppins"/>
                <a:ea typeface="Poppins"/>
                <a:cs typeface="Poppins"/>
                <a:sym typeface="Poppins"/>
              </a:defRPr>
            </a:lvl7pPr>
            <a:lvl8pPr lvl="7" rtl="0">
              <a:spcBef>
                <a:spcPts val="750"/>
              </a:spcBef>
              <a:spcAft>
                <a:spcPts val="0"/>
              </a:spcAft>
              <a:buNone/>
              <a:defRPr b="1">
                <a:solidFill>
                  <a:srgbClr val="201747"/>
                </a:solidFill>
                <a:latin typeface="Poppins"/>
                <a:ea typeface="Poppins"/>
                <a:cs typeface="Poppins"/>
                <a:sym typeface="Poppins"/>
              </a:defRPr>
            </a:lvl8pPr>
            <a:lvl9pPr lvl="8" rtl="0">
              <a:spcBef>
                <a:spcPts val="750"/>
              </a:spcBef>
              <a:spcAft>
                <a:spcPts val="0"/>
              </a:spcAft>
              <a:buNone/>
              <a:defRPr b="1">
                <a:solidFill>
                  <a:srgbClr val="201747"/>
                </a:solidFill>
                <a:latin typeface="Poppins"/>
                <a:ea typeface="Poppins"/>
                <a:cs typeface="Poppins"/>
                <a:sym typeface="Poppins"/>
              </a:defRPr>
            </a:lvl9pPr>
          </a:lstStyle>
          <a:p/>
        </p:txBody>
      </p:sp>
      <p:sp>
        <p:nvSpPr>
          <p:cNvPr id="113" name="Google Shape;113;p19"/>
          <p:cNvSpPr txBox="1"/>
          <p:nvPr>
            <p:ph idx="2" type="body"/>
          </p:nvPr>
        </p:nvSpPr>
        <p:spPr>
          <a:xfrm>
            <a:off x="222750" y="1413475"/>
            <a:ext cx="39315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14" name="Google Shape;114;p19"/>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115" name="Google Shape;115;p19"/>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16" name="Google Shape;116;p19"/>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117" name="Shape 117"/>
        <p:cNvGrpSpPr/>
        <p:nvPr/>
      </p:nvGrpSpPr>
      <p:grpSpPr>
        <a:xfrm>
          <a:off x="0" y="0"/>
          <a:ext cx="0" cy="0"/>
          <a:chOff x="0" y="0"/>
          <a:chExt cx="0" cy="0"/>
        </a:xfrm>
      </p:grpSpPr>
      <p:sp>
        <p:nvSpPr>
          <p:cNvPr id="118" name="Google Shape;118;p20"/>
          <p:cNvSpPr txBox="1"/>
          <p:nvPr>
            <p:ph type="title"/>
          </p:nvPr>
        </p:nvSpPr>
        <p:spPr>
          <a:xfrm>
            <a:off x="710275" y="536650"/>
            <a:ext cx="7723500" cy="4812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Title_White" showMasterSp="0">
  <p:cSld name="Title_2_1">
    <p:spTree>
      <p:nvGrpSpPr>
        <p:cNvPr id="19" name="Shape 19"/>
        <p:cNvGrpSpPr/>
        <p:nvPr/>
      </p:nvGrpSpPr>
      <p:grpSpPr>
        <a:xfrm>
          <a:off x="0" y="0"/>
          <a:ext cx="0" cy="0"/>
          <a:chOff x="0" y="0"/>
          <a:chExt cx="0" cy="0"/>
        </a:xfrm>
      </p:grpSpPr>
      <p:sp>
        <p:nvSpPr>
          <p:cNvPr id="20" name="Google Shape;20;p3"/>
          <p:cNvSpPr txBox="1"/>
          <p:nvPr>
            <p:ph idx="1" type="subTitle"/>
          </p:nvPr>
        </p:nvSpPr>
        <p:spPr>
          <a:xfrm>
            <a:off x="384575" y="4150350"/>
            <a:ext cx="4237200" cy="284700"/>
          </a:xfrm>
          <a:prstGeom prst="rect">
            <a:avLst/>
          </a:prstGeom>
        </p:spPr>
        <p:txBody>
          <a:bodyPr anchorCtr="0" anchor="t" bIns="0" lIns="0" spcFirstLastPara="1" rIns="0" wrap="square" tIns="0">
            <a:noAutofit/>
          </a:bodyPr>
          <a:lstStyle>
            <a:lvl1pPr lvl="0" rtl="0">
              <a:spcBef>
                <a:spcPts val="750"/>
              </a:spcBef>
              <a:spcAft>
                <a:spcPts val="0"/>
              </a:spcAft>
              <a:buNone/>
              <a:defRPr sz="800">
                <a:solidFill>
                  <a:schemeClr val="dk1"/>
                </a:solidFill>
                <a:latin typeface="Poppins"/>
                <a:ea typeface="Poppins"/>
                <a:cs typeface="Poppins"/>
                <a:sym typeface="Poppins"/>
              </a:defRPr>
            </a:lvl1pPr>
            <a:lvl2pPr lvl="1" rtl="0">
              <a:spcBef>
                <a:spcPts val="750"/>
              </a:spcBef>
              <a:spcAft>
                <a:spcPts val="0"/>
              </a:spcAft>
              <a:buNone/>
              <a:defRPr b="1">
                <a:solidFill>
                  <a:schemeClr val="dk1"/>
                </a:solidFill>
                <a:latin typeface="Poppins"/>
                <a:ea typeface="Poppins"/>
                <a:cs typeface="Poppins"/>
                <a:sym typeface="Poppins"/>
              </a:defRPr>
            </a:lvl2pPr>
            <a:lvl3pPr lvl="2" rtl="0">
              <a:spcBef>
                <a:spcPts val="750"/>
              </a:spcBef>
              <a:spcAft>
                <a:spcPts val="0"/>
              </a:spcAft>
              <a:buNone/>
              <a:defRPr b="1">
                <a:solidFill>
                  <a:schemeClr val="dk1"/>
                </a:solidFill>
                <a:latin typeface="Poppins"/>
                <a:ea typeface="Poppins"/>
                <a:cs typeface="Poppins"/>
                <a:sym typeface="Poppins"/>
              </a:defRPr>
            </a:lvl3pPr>
            <a:lvl4pPr lvl="3" rtl="0">
              <a:spcBef>
                <a:spcPts val="750"/>
              </a:spcBef>
              <a:spcAft>
                <a:spcPts val="0"/>
              </a:spcAft>
              <a:buNone/>
              <a:defRPr b="1">
                <a:solidFill>
                  <a:schemeClr val="dk1"/>
                </a:solidFill>
                <a:latin typeface="Poppins"/>
                <a:ea typeface="Poppins"/>
                <a:cs typeface="Poppins"/>
                <a:sym typeface="Poppins"/>
              </a:defRPr>
            </a:lvl4pPr>
            <a:lvl5pPr lvl="4" rtl="0">
              <a:spcBef>
                <a:spcPts val="750"/>
              </a:spcBef>
              <a:spcAft>
                <a:spcPts val="0"/>
              </a:spcAft>
              <a:buNone/>
              <a:defRPr b="1">
                <a:solidFill>
                  <a:schemeClr val="dk1"/>
                </a:solidFill>
                <a:latin typeface="Poppins"/>
                <a:ea typeface="Poppins"/>
                <a:cs typeface="Poppins"/>
                <a:sym typeface="Poppins"/>
              </a:defRPr>
            </a:lvl5pPr>
            <a:lvl6pPr lvl="5" rtl="0">
              <a:spcBef>
                <a:spcPts val="750"/>
              </a:spcBef>
              <a:spcAft>
                <a:spcPts val="0"/>
              </a:spcAft>
              <a:buNone/>
              <a:defRPr b="1">
                <a:solidFill>
                  <a:schemeClr val="dk1"/>
                </a:solidFill>
                <a:latin typeface="Poppins"/>
                <a:ea typeface="Poppins"/>
                <a:cs typeface="Poppins"/>
                <a:sym typeface="Poppins"/>
              </a:defRPr>
            </a:lvl6pPr>
            <a:lvl7pPr lvl="6" rtl="0">
              <a:spcBef>
                <a:spcPts val="750"/>
              </a:spcBef>
              <a:spcAft>
                <a:spcPts val="0"/>
              </a:spcAft>
              <a:buNone/>
              <a:defRPr b="1">
                <a:solidFill>
                  <a:schemeClr val="dk1"/>
                </a:solidFill>
                <a:latin typeface="Poppins"/>
                <a:ea typeface="Poppins"/>
                <a:cs typeface="Poppins"/>
                <a:sym typeface="Poppins"/>
              </a:defRPr>
            </a:lvl7pPr>
            <a:lvl8pPr lvl="7" rtl="0">
              <a:spcBef>
                <a:spcPts val="750"/>
              </a:spcBef>
              <a:spcAft>
                <a:spcPts val="0"/>
              </a:spcAft>
              <a:buNone/>
              <a:defRPr b="1">
                <a:solidFill>
                  <a:schemeClr val="dk1"/>
                </a:solidFill>
                <a:latin typeface="Poppins"/>
                <a:ea typeface="Poppins"/>
                <a:cs typeface="Poppins"/>
                <a:sym typeface="Poppins"/>
              </a:defRPr>
            </a:lvl8pPr>
            <a:lvl9pPr lvl="8" rtl="0">
              <a:spcBef>
                <a:spcPts val="750"/>
              </a:spcBef>
              <a:spcAft>
                <a:spcPts val="0"/>
              </a:spcAft>
              <a:buNone/>
              <a:defRPr b="1">
                <a:solidFill>
                  <a:schemeClr val="dk1"/>
                </a:solidFill>
                <a:latin typeface="Poppins"/>
                <a:ea typeface="Poppins"/>
                <a:cs typeface="Poppins"/>
                <a:sym typeface="Poppins"/>
              </a:defRPr>
            </a:lvl9pPr>
          </a:lstStyle>
          <a:p/>
        </p:txBody>
      </p:sp>
      <p:pic>
        <p:nvPicPr>
          <p:cNvPr id="21" name="Google Shape;21;p3"/>
          <p:cNvPicPr preferRelativeResize="0"/>
          <p:nvPr/>
        </p:nvPicPr>
        <p:blipFill rotWithShape="1">
          <a:blip r:embed="rId2">
            <a:alphaModFix/>
          </a:blip>
          <a:srcRect b="22504" l="0" r="0" t="22499"/>
          <a:stretch/>
        </p:blipFill>
        <p:spPr>
          <a:xfrm>
            <a:off x="309144" y="361850"/>
            <a:ext cx="557076" cy="147950"/>
          </a:xfrm>
          <a:prstGeom prst="rect">
            <a:avLst/>
          </a:prstGeom>
          <a:noFill/>
          <a:ln>
            <a:noFill/>
          </a:ln>
        </p:spPr>
      </p:pic>
      <p:sp>
        <p:nvSpPr>
          <p:cNvPr id="22" name="Google Shape;22;p3"/>
          <p:cNvSpPr txBox="1"/>
          <p:nvPr>
            <p:ph type="title"/>
          </p:nvPr>
        </p:nvSpPr>
        <p:spPr>
          <a:xfrm>
            <a:off x="384575" y="1160675"/>
            <a:ext cx="6090000" cy="1339500"/>
          </a:xfrm>
          <a:prstGeom prst="rect">
            <a:avLst/>
          </a:prstGeom>
          <a:solidFill>
            <a:srgbClr val="000000">
              <a:alpha val="0"/>
            </a:srgbClr>
          </a:solidFill>
        </p:spPr>
        <p:txBody>
          <a:bodyPr anchorCtr="0" anchor="b" bIns="0" lIns="0" spcFirstLastPara="1" rIns="0" wrap="square" tIns="0">
            <a:noAutofit/>
          </a:bodyPr>
          <a:lstStyle>
            <a:lvl1pPr lvl="0" rtl="0">
              <a:spcBef>
                <a:spcPts val="0"/>
              </a:spcBef>
              <a:spcAft>
                <a:spcPts val="0"/>
              </a:spcAft>
              <a:buNone/>
              <a:defRPr>
                <a:latin typeface="Poppins ExtraBold"/>
                <a:ea typeface="Poppins ExtraBold"/>
                <a:cs typeface="Poppins ExtraBold"/>
                <a:sym typeface="Poppins ExtraBold"/>
              </a:defRPr>
            </a:lvl1pPr>
            <a:lvl2pPr lvl="1" rtl="0">
              <a:spcBef>
                <a:spcPts val="0"/>
              </a:spcBef>
              <a:spcAft>
                <a:spcPts val="0"/>
              </a:spcAft>
              <a:buNone/>
              <a:defRPr>
                <a:latin typeface="Poppins Black"/>
                <a:ea typeface="Poppins Black"/>
                <a:cs typeface="Poppins Black"/>
                <a:sym typeface="Poppins Black"/>
              </a:defRPr>
            </a:lvl2pPr>
            <a:lvl3pPr lvl="2" rtl="0">
              <a:spcBef>
                <a:spcPts val="0"/>
              </a:spcBef>
              <a:spcAft>
                <a:spcPts val="0"/>
              </a:spcAft>
              <a:buNone/>
              <a:defRPr>
                <a:latin typeface="Poppins Black"/>
                <a:ea typeface="Poppins Black"/>
                <a:cs typeface="Poppins Black"/>
                <a:sym typeface="Poppins Black"/>
              </a:defRPr>
            </a:lvl3pPr>
            <a:lvl4pPr lvl="3" rtl="0">
              <a:spcBef>
                <a:spcPts val="0"/>
              </a:spcBef>
              <a:spcAft>
                <a:spcPts val="0"/>
              </a:spcAft>
              <a:buNone/>
              <a:defRPr>
                <a:latin typeface="Poppins Black"/>
                <a:ea typeface="Poppins Black"/>
                <a:cs typeface="Poppins Black"/>
                <a:sym typeface="Poppins Black"/>
              </a:defRPr>
            </a:lvl4pPr>
            <a:lvl5pPr lvl="4" rtl="0">
              <a:spcBef>
                <a:spcPts val="0"/>
              </a:spcBef>
              <a:spcAft>
                <a:spcPts val="0"/>
              </a:spcAft>
              <a:buNone/>
              <a:defRPr>
                <a:latin typeface="Poppins Black"/>
                <a:ea typeface="Poppins Black"/>
                <a:cs typeface="Poppins Black"/>
                <a:sym typeface="Poppins Black"/>
              </a:defRPr>
            </a:lvl5pPr>
            <a:lvl6pPr lvl="5" rtl="0">
              <a:spcBef>
                <a:spcPts val="0"/>
              </a:spcBef>
              <a:spcAft>
                <a:spcPts val="0"/>
              </a:spcAft>
              <a:buNone/>
              <a:defRPr>
                <a:latin typeface="Poppins Black"/>
                <a:ea typeface="Poppins Black"/>
                <a:cs typeface="Poppins Black"/>
                <a:sym typeface="Poppins Black"/>
              </a:defRPr>
            </a:lvl6pPr>
            <a:lvl7pPr lvl="6" rtl="0">
              <a:spcBef>
                <a:spcPts val="0"/>
              </a:spcBef>
              <a:spcAft>
                <a:spcPts val="0"/>
              </a:spcAft>
              <a:buNone/>
              <a:defRPr>
                <a:latin typeface="Poppins Black"/>
                <a:ea typeface="Poppins Black"/>
                <a:cs typeface="Poppins Black"/>
                <a:sym typeface="Poppins Black"/>
              </a:defRPr>
            </a:lvl7pPr>
            <a:lvl8pPr lvl="7" rtl="0">
              <a:spcBef>
                <a:spcPts val="0"/>
              </a:spcBef>
              <a:spcAft>
                <a:spcPts val="0"/>
              </a:spcAft>
              <a:buNone/>
              <a:defRPr>
                <a:latin typeface="Poppins Black"/>
                <a:ea typeface="Poppins Black"/>
                <a:cs typeface="Poppins Black"/>
                <a:sym typeface="Poppins Black"/>
              </a:defRPr>
            </a:lvl8pPr>
            <a:lvl9pPr lvl="8" rtl="0">
              <a:spcBef>
                <a:spcPts val="0"/>
              </a:spcBef>
              <a:spcAft>
                <a:spcPts val="0"/>
              </a:spcAft>
              <a:buNone/>
              <a:defRPr>
                <a:latin typeface="Poppins Black"/>
                <a:ea typeface="Poppins Black"/>
                <a:cs typeface="Poppins Black"/>
                <a:sym typeface="Poppins Black"/>
              </a:defRPr>
            </a:lvl9pPr>
          </a:lstStyle>
          <a:p/>
        </p:txBody>
      </p:sp>
      <p:sp>
        <p:nvSpPr>
          <p:cNvPr id="23" name="Google Shape;23;p3"/>
          <p:cNvSpPr txBox="1"/>
          <p:nvPr>
            <p:ph idx="2" type="subTitle"/>
          </p:nvPr>
        </p:nvSpPr>
        <p:spPr>
          <a:xfrm>
            <a:off x="384575" y="2560650"/>
            <a:ext cx="4237200" cy="806100"/>
          </a:xfrm>
          <a:prstGeom prst="rect">
            <a:avLst/>
          </a:prstGeom>
        </p:spPr>
        <p:txBody>
          <a:bodyPr anchorCtr="0" anchor="t" bIns="0" lIns="0" spcFirstLastPara="1" rIns="0" wrap="square" tIns="0">
            <a:noAutofit/>
          </a:bodyPr>
          <a:lstStyle>
            <a:lvl1pPr lvl="0" rtl="0">
              <a:spcBef>
                <a:spcPts val="750"/>
              </a:spcBef>
              <a:spcAft>
                <a:spcPts val="0"/>
              </a:spcAft>
              <a:buNone/>
              <a:defRPr sz="1400">
                <a:solidFill>
                  <a:schemeClr val="dk1"/>
                </a:solidFill>
                <a:latin typeface="Poppins"/>
                <a:ea typeface="Poppins"/>
                <a:cs typeface="Poppins"/>
                <a:sym typeface="Poppins"/>
              </a:defRPr>
            </a:lvl1pPr>
            <a:lvl2pPr lvl="1" rtl="0">
              <a:spcBef>
                <a:spcPts val="750"/>
              </a:spcBef>
              <a:spcAft>
                <a:spcPts val="0"/>
              </a:spcAft>
              <a:buNone/>
              <a:defRPr b="1">
                <a:solidFill>
                  <a:schemeClr val="dk1"/>
                </a:solidFill>
                <a:latin typeface="Poppins"/>
                <a:ea typeface="Poppins"/>
                <a:cs typeface="Poppins"/>
                <a:sym typeface="Poppins"/>
              </a:defRPr>
            </a:lvl2pPr>
            <a:lvl3pPr lvl="2" rtl="0">
              <a:spcBef>
                <a:spcPts val="750"/>
              </a:spcBef>
              <a:spcAft>
                <a:spcPts val="0"/>
              </a:spcAft>
              <a:buNone/>
              <a:defRPr b="1">
                <a:solidFill>
                  <a:schemeClr val="dk1"/>
                </a:solidFill>
                <a:latin typeface="Poppins"/>
                <a:ea typeface="Poppins"/>
                <a:cs typeface="Poppins"/>
                <a:sym typeface="Poppins"/>
              </a:defRPr>
            </a:lvl3pPr>
            <a:lvl4pPr lvl="3" rtl="0">
              <a:spcBef>
                <a:spcPts val="750"/>
              </a:spcBef>
              <a:spcAft>
                <a:spcPts val="0"/>
              </a:spcAft>
              <a:buNone/>
              <a:defRPr b="1">
                <a:solidFill>
                  <a:schemeClr val="dk1"/>
                </a:solidFill>
                <a:latin typeface="Poppins"/>
                <a:ea typeface="Poppins"/>
                <a:cs typeface="Poppins"/>
                <a:sym typeface="Poppins"/>
              </a:defRPr>
            </a:lvl4pPr>
            <a:lvl5pPr lvl="4" rtl="0">
              <a:spcBef>
                <a:spcPts val="750"/>
              </a:spcBef>
              <a:spcAft>
                <a:spcPts val="0"/>
              </a:spcAft>
              <a:buNone/>
              <a:defRPr b="1">
                <a:solidFill>
                  <a:schemeClr val="dk1"/>
                </a:solidFill>
                <a:latin typeface="Poppins"/>
                <a:ea typeface="Poppins"/>
                <a:cs typeface="Poppins"/>
                <a:sym typeface="Poppins"/>
              </a:defRPr>
            </a:lvl5pPr>
            <a:lvl6pPr lvl="5" rtl="0">
              <a:spcBef>
                <a:spcPts val="750"/>
              </a:spcBef>
              <a:spcAft>
                <a:spcPts val="0"/>
              </a:spcAft>
              <a:buNone/>
              <a:defRPr b="1">
                <a:solidFill>
                  <a:schemeClr val="dk1"/>
                </a:solidFill>
                <a:latin typeface="Poppins"/>
                <a:ea typeface="Poppins"/>
                <a:cs typeface="Poppins"/>
                <a:sym typeface="Poppins"/>
              </a:defRPr>
            </a:lvl6pPr>
            <a:lvl7pPr lvl="6" rtl="0">
              <a:spcBef>
                <a:spcPts val="750"/>
              </a:spcBef>
              <a:spcAft>
                <a:spcPts val="0"/>
              </a:spcAft>
              <a:buNone/>
              <a:defRPr b="1">
                <a:solidFill>
                  <a:schemeClr val="dk1"/>
                </a:solidFill>
                <a:latin typeface="Poppins"/>
                <a:ea typeface="Poppins"/>
                <a:cs typeface="Poppins"/>
                <a:sym typeface="Poppins"/>
              </a:defRPr>
            </a:lvl7pPr>
            <a:lvl8pPr lvl="7" rtl="0">
              <a:spcBef>
                <a:spcPts val="750"/>
              </a:spcBef>
              <a:spcAft>
                <a:spcPts val="0"/>
              </a:spcAft>
              <a:buNone/>
              <a:defRPr b="1">
                <a:solidFill>
                  <a:schemeClr val="dk1"/>
                </a:solidFill>
                <a:latin typeface="Poppins"/>
                <a:ea typeface="Poppins"/>
                <a:cs typeface="Poppins"/>
                <a:sym typeface="Poppins"/>
              </a:defRPr>
            </a:lvl8pPr>
            <a:lvl9pPr lvl="8" rtl="0">
              <a:spcBef>
                <a:spcPts val="750"/>
              </a:spcBef>
              <a:spcAft>
                <a:spcPts val="0"/>
              </a:spcAft>
              <a:buNone/>
              <a:defRPr b="1">
                <a:solidFill>
                  <a:schemeClr val="dk1"/>
                </a:solidFill>
                <a:latin typeface="Poppins"/>
                <a:ea typeface="Poppins"/>
                <a:cs typeface="Poppins"/>
                <a:sym typeface="Poppins"/>
              </a:defRPr>
            </a:lvl9pPr>
          </a:lstStyle>
          <a:p/>
        </p:txBody>
      </p:sp>
      <p:sp>
        <p:nvSpPr>
          <p:cNvPr id="24" name="Google Shape;24;p3"/>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chemeClr val="lt2"/>
                </a:solidFill>
              </a:rPr>
              <a:t>© 2022 Social Finance, Inc. Confidential Information. Do not copy or distribute. </a:t>
            </a:r>
            <a:endParaRPr sz="400">
              <a:solidFill>
                <a:schemeClr val="lt2"/>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chemeClr val="lt2"/>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gish Idea 1">
  <p:cSld name="Blank_2_1_1">
    <p:bg>
      <p:bgPr>
        <a:solidFill>
          <a:srgbClr val="F2F2F2"/>
        </a:solid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914400" y="1143000"/>
            <a:ext cx="7315200" cy="3109500"/>
          </a:xfrm>
          <a:prstGeom prst="rect">
            <a:avLst/>
          </a:prstGeom>
        </p:spPr>
        <p:txBody>
          <a:bodyPr anchorCtr="0" anchor="t" bIns="0" lIns="0" spcFirstLastPara="1" rIns="0" wrap="square" tIns="0">
            <a:noAutofit/>
          </a:bodyPr>
          <a:lstStyle>
            <a:lvl1pPr lvl="0" rtl="0">
              <a:spcBef>
                <a:spcPts val="0"/>
              </a:spcBef>
              <a:spcAft>
                <a:spcPts val="0"/>
              </a:spcAft>
              <a:buNone/>
              <a:defRPr sz="3000">
                <a:solidFill>
                  <a:schemeClr val="lt2"/>
                </a:solidFill>
                <a:latin typeface="Poppins Black"/>
                <a:ea typeface="Poppins Black"/>
                <a:cs typeface="Poppins Black"/>
                <a:sym typeface="Poppins Black"/>
              </a:defRPr>
            </a:lvl1pPr>
            <a:lvl2pPr lvl="1" rtl="0">
              <a:spcBef>
                <a:spcPts val="0"/>
              </a:spcBef>
              <a:spcAft>
                <a:spcPts val="0"/>
              </a:spcAft>
              <a:buNone/>
              <a:defRPr sz="4800">
                <a:solidFill>
                  <a:schemeClr val="lt2"/>
                </a:solidFill>
              </a:defRPr>
            </a:lvl2pPr>
            <a:lvl3pPr lvl="2" rtl="0">
              <a:spcBef>
                <a:spcPts val="0"/>
              </a:spcBef>
              <a:spcAft>
                <a:spcPts val="0"/>
              </a:spcAft>
              <a:buNone/>
              <a:defRPr sz="4800">
                <a:solidFill>
                  <a:schemeClr val="lt2"/>
                </a:solidFill>
              </a:defRPr>
            </a:lvl3pPr>
            <a:lvl4pPr lvl="3" rtl="0">
              <a:spcBef>
                <a:spcPts val="0"/>
              </a:spcBef>
              <a:spcAft>
                <a:spcPts val="0"/>
              </a:spcAft>
              <a:buNone/>
              <a:defRPr sz="4800">
                <a:solidFill>
                  <a:schemeClr val="lt2"/>
                </a:solidFill>
              </a:defRPr>
            </a:lvl4pPr>
            <a:lvl5pPr lvl="4" rtl="0">
              <a:spcBef>
                <a:spcPts val="0"/>
              </a:spcBef>
              <a:spcAft>
                <a:spcPts val="0"/>
              </a:spcAft>
              <a:buNone/>
              <a:defRPr sz="4800">
                <a:solidFill>
                  <a:schemeClr val="lt2"/>
                </a:solidFill>
              </a:defRPr>
            </a:lvl5pPr>
            <a:lvl6pPr lvl="5" rtl="0">
              <a:spcBef>
                <a:spcPts val="0"/>
              </a:spcBef>
              <a:spcAft>
                <a:spcPts val="0"/>
              </a:spcAft>
              <a:buNone/>
              <a:defRPr sz="4800">
                <a:solidFill>
                  <a:schemeClr val="lt2"/>
                </a:solidFill>
              </a:defRPr>
            </a:lvl6pPr>
            <a:lvl7pPr lvl="6" rtl="0">
              <a:spcBef>
                <a:spcPts val="0"/>
              </a:spcBef>
              <a:spcAft>
                <a:spcPts val="0"/>
              </a:spcAft>
              <a:buNone/>
              <a:defRPr sz="4800">
                <a:solidFill>
                  <a:schemeClr val="lt2"/>
                </a:solidFill>
              </a:defRPr>
            </a:lvl7pPr>
            <a:lvl8pPr lvl="7" rtl="0">
              <a:spcBef>
                <a:spcPts val="0"/>
              </a:spcBef>
              <a:spcAft>
                <a:spcPts val="0"/>
              </a:spcAft>
              <a:buNone/>
              <a:defRPr sz="4800">
                <a:solidFill>
                  <a:schemeClr val="lt2"/>
                </a:solidFill>
              </a:defRPr>
            </a:lvl8pPr>
            <a:lvl9pPr lvl="8" rtl="0">
              <a:spcBef>
                <a:spcPts val="0"/>
              </a:spcBef>
              <a:spcAft>
                <a:spcPts val="0"/>
              </a:spcAft>
              <a:buNone/>
              <a:defRPr sz="4800">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1 Column">
  <p:cSld name="Disclaimer_1_1">
    <p:spTree>
      <p:nvGrpSpPr>
        <p:cNvPr id="121" name="Shape 121"/>
        <p:cNvGrpSpPr/>
        <p:nvPr/>
      </p:nvGrpSpPr>
      <p:grpSpPr>
        <a:xfrm>
          <a:off x="0" y="0"/>
          <a:ext cx="0" cy="0"/>
          <a:chOff x="0" y="0"/>
          <a:chExt cx="0" cy="0"/>
        </a:xfrm>
      </p:grpSpPr>
      <p:sp>
        <p:nvSpPr>
          <p:cNvPr id="122" name="Google Shape;122;p22"/>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sp>
        <p:nvSpPr>
          <p:cNvPr id="123" name="Google Shape;123;p22"/>
          <p:cNvSpPr txBox="1"/>
          <p:nvPr>
            <p:ph idx="1" type="body"/>
          </p:nvPr>
        </p:nvSpPr>
        <p:spPr>
          <a:xfrm>
            <a:off x="222750" y="813825"/>
            <a:ext cx="85548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Clr>
                <a:srgbClr val="00A9CE"/>
              </a:buClr>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Clr>
                <a:srgbClr val="00A9CE"/>
              </a:buClr>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Clr>
                <a:srgbClr val="00A9CE"/>
              </a:buClr>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pic>
        <p:nvPicPr>
          <p:cNvPr id="124" name="Google Shape;124;p22"/>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25" name="Google Shape;125;p22"/>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Subtitle, 2 Columns">
  <p:cSld name="Title and Subtitle_1">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325888" y="934350"/>
            <a:ext cx="8499000" cy="438600"/>
          </a:xfrm>
          <a:prstGeom prst="rect">
            <a:avLst/>
          </a:prstGeom>
        </p:spPr>
        <p:txBody>
          <a:bodyPr anchorCtr="0" anchor="t" bIns="0" lIns="0" spcFirstLastPara="1" rIns="0" wrap="square" tIns="0">
            <a:noAutofit/>
          </a:bodyPr>
          <a:lstStyle>
            <a:lvl1pPr lvl="0" rtl="0">
              <a:spcBef>
                <a:spcPts val="750"/>
              </a:spcBef>
              <a:spcAft>
                <a:spcPts val="0"/>
              </a:spcAft>
              <a:buNone/>
              <a:defRPr b="1" sz="1800">
                <a:solidFill>
                  <a:srgbClr val="201747"/>
                </a:solidFill>
                <a:latin typeface="Poppins"/>
                <a:ea typeface="Poppins"/>
                <a:cs typeface="Poppins"/>
                <a:sym typeface="Poppins"/>
              </a:defRPr>
            </a:lvl1pPr>
            <a:lvl2pPr lvl="1" rtl="0">
              <a:spcBef>
                <a:spcPts val="750"/>
              </a:spcBef>
              <a:spcAft>
                <a:spcPts val="0"/>
              </a:spcAft>
              <a:buNone/>
              <a:defRPr b="1">
                <a:solidFill>
                  <a:srgbClr val="201747"/>
                </a:solidFill>
                <a:latin typeface="Poppins"/>
                <a:ea typeface="Poppins"/>
                <a:cs typeface="Poppins"/>
                <a:sym typeface="Poppins"/>
              </a:defRPr>
            </a:lvl2pPr>
            <a:lvl3pPr lvl="2" rtl="0">
              <a:spcBef>
                <a:spcPts val="750"/>
              </a:spcBef>
              <a:spcAft>
                <a:spcPts val="0"/>
              </a:spcAft>
              <a:buNone/>
              <a:defRPr b="1">
                <a:solidFill>
                  <a:srgbClr val="201747"/>
                </a:solidFill>
                <a:latin typeface="Poppins"/>
                <a:ea typeface="Poppins"/>
                <a:cs typeface="Poppins"/>
                <a:sym typeface="Poppins"/>
              </a:defRPr>
            </a:lvl3pPr>
            <a:lvl4pPr lvl="3" rtl="0">
              <a:spcBef>
                <a:spcPts val="750"/>
              </a:spcBef>
              <a:spcAft>
                <a:spcPts val="0"/>
              </a:spcAft>
              <a:buNone/>
              <a:defRPr b="1">
                <a:solidFill>
                  <a:srgbClr val="201747"/>
                </a:solidFill>
                <a:latin typeface="Poppins"/>
                <a:ea typeface="Poppins"/>
                <a:cs typeface="Poppins"/>
                <a:sym typeface="Poppins"/>
              </a:defRPr>
            </a:lvl4pPr>
            <a:lvl5pPr lvl="4" rtl="0">
              <a:spcBef>
                <a:spcPts val="750"/>
              </a:spcBef>
              <a:spcAft>
                <a:spcPts val="0"/>
              </a:spcAft>
              <a:buNone/>
              <a:defRPr b="1">
                <a:solidFill>
                  <a:srgbClr val="201747"/>
                </a:solidFill>
                <a:latin typeface="Poppins"/>
                <a:ea typeface="Poppins"/>
                <a:cs typeface="Poppins"/>
                <a:sym typeface="Poppins"/>
              </a:defRPr>
            </a:lvl5pPr>
            <a:lvl6pPr lvl="5" rtl="0">
              <a:spcBef>
                <a:spcPts val="750"/>
              </a:spcBef>
              <a:spcAft>
                <a:spcPts val="0"/>
              </a:spcAft>
              <a:buNone/>
              <a:defRPr b="1">
                <a:solidFill>
                  <a:srgbClr val="201747"/>
                </a:solidFill>
                <a:latin typeface="Poppins"/>
                <a:ea typeface="Poppins"/>
                <a:cs typeface="Poppins"/>
                <a:sym typeface="Poppins"/>
              </a:defRPr>
            </a:lvl6pPr>
            <a:lvl7pPr lvl="6" rtl="0">
              <a:spcBef>
                <a:spcPts val="750"/>
              </a:spcBef>
              <a:spcAft>
                <a:spcPts val="0"/>
              </a:spcAft>
              <a:buNone/>
              <a:defRPr b="1">
                <a:solidFill>
                  <a:srgbClr val="201747"/>
                </a:solidFill>
                <a:latin typeface="Poppins"/>
                <a:ea typeface="Poppins"/>
                <a:cs typeface="Poppins"/>
                <a:sym typeface="Poppins"/>
              </a:defRPr>
            </a:lvl7pPr>
            <a:lvl8pPr lvl="7" rtl="0">
              <a:spcBef>
                <a:spcPts val="750"/>
              </a:spcBef>
              <a:spcAft>
                <a:spcPts val="0"/>
              </a:spcAft>
              <a:buNone/>
              <a:defRPr b="1">
                <a:solidFill>
                  <a:srgbClr val="201747"/>
                </a:solidFill>
                <a:latin typeface="Poppins"/>
                <a:ea typeface="Poppins"/>
                <a:cs typeface="Poppins"/>
                <a:sym typeface="Poppins"/>
              </a:defRPr>
            </a:lvl8pPr>
            <a:lvl9pPr lvl="8" rtl="0">
              <a:spcBef>
                <a:spcPts val="750"/>
              </a:spcBef>
              <a:spcAft>
                <a:spcPts val="0"/>
              </a:spcAft>
              <a:buNone/>
              <a:defRPr b="1">
                <a:solidFill>
                  <a:srgbClr val="201747"/>
                </a:solidFill>
                <a:latin typeface="Poppins"/>
                <a:ea typeface="Poppins"/>
                <a:cs typeface="Poppins"/>
                <a:sym typeface="Poppins"/>
              </a:defRPr>
            </a:lvl9pPr>
          </a:lstStyle>
          <a:p/>
        </p:txBody>
      </p:sp>
      <p:sp>
        <p:nvSpPr>
          <p:cNvPr id="128" name="Google Shape;128;p23"/>
          <p:cNvSpPr txBox="1"/>
          <p:nvPr>
            <p:ph idx="2" type="body"/>
          </p:nvPr>
        </p:nvSpPr>
        <p:spPr>
          <a:xfrm>
            <a:off x="222750" y="1413475"/>
            <a:ext cx="39315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29" name="Google Shape;129;p23"/>
          <p:cNvSpPr txBox="1"/>
          <p:nvPr>
            <p:ph idx="3" type="body"/>
          </p:nvPr>
        </p:nvSpPr>
        <p:spPr>
          <a:xfrm>
            <a:off x="4866225" y="1413475"/>
            <a:ext cx="39315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04800" lvl="1" marL="9144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SzPts val="1400"/>
              <a:buFont typeface="Poppins Medium"/>
              <a:buChar char="–"/>
              <a:defRPr i="0" sz="140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30" name="Google Shape;130;p23"/>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131" name="Google Shape;131;p23"/>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32" name="Google Shape;132;p23"/>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
  <p:cSld name="Title Only _2">
    <p:spTree>
      <p:nvGrpSpPr>
        <p:cNvPr id="133" name="Shape 133"/>
        <p:cNvGrpSpPr/>
        <p:nvPr/>
      </p:nvGrpSpPr>
      <p:grpSpPr>
        <a:xfrm>
          <a:off x="0" y="0"/>
          <a:ext cx="0" cy="0"/>
          <a:chOff x="0" y="0"/>
          <a:chExt cx="0" cy="0"/>
        </a:xfrm>
      </p:grpSpPr>
      <p:sp>
        <p:nvSpPr>
          <p:cNvPr id="134" name="Google Shape;134;p24"/>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135" name="Google Shape;135;p24"/>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36" name="Google Shape;136;p24"/>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Blank_2_2">
    <p:bg>
      <p:bgPr>
        <a:solidFill>
          <a:srgbClr val="F2F2F2"/>
        </a:soli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914400" y="1143000"/>
            <a:ext cx="7216800" cy="31095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2600"/>
              <a:buNone/>
              <a:defRPr sz="4800">
                <a:solidFill>
                  <a:schemeClr val="lt2"/>
                </a:solidFill>
                <a:latin typeface="Poppins Black"/>
                <a:ea typeface="Poppins Black"/>
                <a:cs typeface="Poppins Black"/>
                <a:sym typeface="Poppins Black"/>
              </a:defRPr>
            </a:lvl1pPr>
            <a:lvl2pPr lvl="1" rtl="0" algn="l">
              <a:lnSpc>
                <a:spcPct val="100000"/>
              </a:lnSpc>
              <a:spcBef>
                <a:spcPts val="0"/>
              </a:spcBef>
              <a:spcAft>
                <a:spcPts val="0"/>
              </a:spcAft>
              <a:buSzPts val="1400"/>
              <a:buNone/>
              <a:defRPr sz="4800">
                <a:solidFill>
                  <a:schemeClr val="lt2"/>
                </a:solidFill>
              </a:defRPr>
            </a:lvl2pPr>
            <a:lvl3pPr lvl="2" rtl="0" algn="l">
              <a:lnSpc>
                <a:spcPct val="100000"/>
              </a:lnSpc>
              <a:spcBef>
                <a:spcPts val="0"/>
              </a:spcBef>
              <a:spcAft>
                <a:spcPts val="0"/>
              </a:spcAft>
              <a:buSzPts val="1400"/>
              <a:buNone/>
              <a:defRPr sz="4800">
                <a:solidFill>
                  <a:schemeClr val="lt2"/>
                </a:solidFill>
              </a:defRPr>
            </a:lvl3pPr>
            <a:lvl4pPr lvl="3" rtl="0" algn="l">
              <a:lnSpc>
                <a:spcPct val="100000"/>
              </a:lnSpc>
              <a:spcBef>
                <a:spcPts val="0"/>
              </a:spcBef>
              <a:spcAft>
                <a:spcPts val="0"/>
              </a:spcAft>
              <a:buSzPts val="1400"/>
              <a:buNone/>
              <a:defRPr sz="4800">
                <a:solidFill>
                  <a:schemeClr val="lt2"/>
                </a:solidFill>
              </a:defRPr>
            </a:lvl4pPr>
            <a:lvl5pPr lvl="4" rtl="0" algn="l">
              <a:lnSpc>
                <a:spcPct val="100000"/>
              </a:lnSpc>
              <a:spcBef>
                <a:spcPts val="0"/>
              </a:spcBef>
              <a:spcAft>
                <a:spcPts val="0"/>
              </a:spcAft>
              <a:buSzPts val="1400"/>
              <a:buNone/>
              <a:defRPr sz="4800">
                <a:solidFill>
                  <a:schemeClr val="lt2"/>
                </a:solidFill>
              </a:defRPr>
            </a:lvl5pPr>
            <a:lvl6pPr lvl="5" rtl="0" algn="l">
              <a:lnSpc>
                <a:spcPct val="100000"/>
              </a:lnSpc>
              <a:spcBef>
                <a:spcPts val="0"/>
              </a:spcBef>
              <a:spcAft>
                <a:spcPts val="0"/>
              </a:spcAft>
              <a:buSzPts val="1400"/>
              <a:buNone/>
              <a:defRPr sz="4800">
                <a:solidFill>
                  <a:schemeClr val="lt2"/>
                </a:solidFill>
              </a:defRPr>
            </a:lvl6pPr>
            <a:lvl7pPr lvl="6" rtl="0" algn="l">
              <a:lnSpc>
                <a:spcPct val="100000"/>
              </a:lnSpc>
              <a:spcBef>
                <a:spcPts val="0"/>
              </a:spcBef>
              <a:spcAft>
                <a:spcPts val="0"/>
              </a:spcAft>
              <a:buSzPts val="1400"/>
              <a:buNone/>
              <a:defRPr sz="4800">
                <a:solidFill>
                  <a:schemeClr val="lt2"/>
                </a:solidFill>
              </a:defRPr>
            </a:lvl7pPr>
            <a:lvl8pPr lvl="7" rtl="0" algn="l">
              <a:lnSpc>
                <a:spcPct val="100000"/>
              </a:lnSpc>
              <a:spcBef>
                <a:spcPts val="0"/>
              </a:spcBef>
              <a:spcAft>
                <a:spcPts val="0"/>
              </a:spcAft>
              <a:buSzPts val="1400"/>
              <a:buNone/>
              <a:defRPr sz="4800">
                <a:solidFill>
                  <a:schemeClr val="lt2"/>
                </a:solidFill>
              </a:defRPr>
            </a:lvl8pPr>
            <a:lvl9pPr lvl="8" rtl="0" algn="l">
              <a:lnSpc>
                <a:spcPct val="100000"/>
              </a:lnSpc>
              <a:spcBef>
                <a:spcPts val="0"/>
              </a:spcBef>
              <a:spcAft>
                <a:spcPts val="0"/>
              </a:spcAft>
              <a:buSzPts val="1400"/>
              <a:buNone/>
              <a:defRPr sz="4800">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Primary 1">
  <p:cSld name="Title Only _1_1">
    <p:spTree>
      <p:nvGrpSpPr>
        <p:cNvPr id="139" name="Shape 139"/>
        <p:cNvGrpSpPr/>
        <p:nvPr/>
      </p:nvGrpSpPr>
      <p:grpSpPr>
        <a:xfrm>
          <a:off x="0" y="0"/>
          <a:ext cx="0" cy="0"/>
          <a:chOff x="0" y="0"/>
          <a:chExt cx="0" cy="0"/>
        </a:xfrm>
      </p:grpSpPr>
      <p:sp>
        <p:nvSpPr>
          <p:cNvPr id="140" name="Google Shape;140;p26"/>
          <p:cNvSpPr txBox="1"/>
          <p:nvPr>
            <p:ph type="title"/>
          </p:nvPr>
        </p:nvSpPr>
        <p:spPr>
          <a:xfrm>
            <a:off x="298025" y="268491"/>
            <a:ext cx="3555600" cy="3228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2"/>
              </a:buClr>
              <a:buSzPts val="1400"/>
              <a:buFont typeface="Poppins SemiBold"/>
              <a:buNone/>
              <a:defRPr i="0" sz="1400" u="none" cap="none" strike="noStrike">
                <a:solidFill>
                  <a:schemeClr val="lt2"/>
                </a:solidFill>
                <a:latin typeface="Poppins SemiBold"/>
                <a:ea typeface="Poppins SemiBold"/>
                <a:cs typeface="Poppins SemiBold"/>
                <a:sym typeface="Poppins SemiBold"/>
              </a:defRPr>
            </a:lvl1pPr>
            <a:lvl2pPr lvl="1"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2pPr>
            <a:lvl3pPr lvl="2"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3pPr>
            <a:lvl4pPr lvl="3"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4pPr>
            <a:lvl5pPr lvl="4"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5pPr>
            <a:lvl6pPr lvl="5"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6pPr>
            <a:lvl7pPr lvl="6"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7pPr>
            <a:lvl8pPr lvl="7"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8pPr>
            <a:lvl9pPr lvl="8" rtl="0" algn="l">
              <a:lnSpc>
                <a:spcPct val="100000"/>
              </a:lnSpc>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1">
  <p:cSld name="Title Only _3">
    <p:spTree>
      <p:nvGrpSpPr>
        <p:cNvPr id="143" name="Shape 143"/>
        <p:cNvGrpSpPr/>
        <p:nvPr/>
      </p:nvGrpSpPr>
      <p:grpSpPr>
        <a:xfrm>
          <a:off x="0" y="0"/>
          <a:ext cx="0" cy="0"/>
          <a:chOff x="0" y="0"/>
          <a:chExt cx="0" cy="0"/>
        </a:xfrm>
      </p:grpSpPr>
      <p:sp>
        <p:nvSpPr>
          <p:cNvPr id="144" name="Google Shape;144;p28"/>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None/>
              <a:defRPr i="0" sz="2600" u="none" cap="none" strike="noStrike"/>
            </a:lvl1pPr>
            <a:lvl2pPr lvl="1" rtl="0">
              <a:spcBef>
                <a:spcPts val="0"/>
              </a:spcBef>
              <a:spcAft>
                <a:spcPts val="0"/>
              </a:spcAft>
              <a:buSzPts val="1400"/>
              <a:buFont typeface="Montserrat Black"/>
              <a:buNone/>
              <a:defRPr sz="1800">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sz="1800">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sz="1800">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sz="1800">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sz="1800">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sz="1800">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sz="1800">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sz="1800">
                <a:latin typeface="Montserrat Black"/>
                <a:ea typeface="Montserrat Black"/>
                <a:cs typeface="Montserrat Black"/>
                <a:sym typeface="Montserrat Black"/>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howMasterSp="0">
  <p:cSld name="Title_3">
    <p:spTree>
      <p:nvGrpSpPr>
        <p:cNvPr id="145" name="Shape 145"/>
        <p:cNvGrpSpPr/>
        <p:nvPr/>
      </p:nvGrpSpPr>
      <p:grpSpPr>
        <a:xfrm>
          <a:off x="0" y="0"/>
          <a:ext cx="0" cy="0"/>
          <a:chOff x="0" y="0"/>
          <a:chExt cx="0" cy="0"/>
        </a:xfrm>
      </p:grpSpPr>
      <p:pic>
        <p:nvPicPr>
          <p:cNvPr id="146" name="Google Shape;146;p29"/>
          <p:cNvPicPr preferRelativeResize="0"/>
          <p:nvPr/>
        </p:nvPicPr>
        <p:blipFill rotWithShape="1">
          <a:blip r:embed="rId2">
            <a:alphaModFix/>
          </a:blip>
          <a:srcRect b="1418" l="0" r="0" t="1418"/>
          <a:stretch/>
        </p:blipFill>
        <p:spPr>
          <a:xfrm>
            <a:off x="-38025" y="-38025"/>
            <a:ext cx="9501821" cy="5344774"/>
          </a:xfrm>
          <a:prstGeom prst="rect">
            <a:avLst/>
          </a:prstGeom>
          <a:noFill/>
          <a:ln>
            <a:noFill/>
          </a:ln>
        </p:spPr>
      </p:pic>
      <p:sp>
        <p:nvSpPr>
          <p:cNvPr id="147" name="Google Shape;147;p29"/>
          <p:cNvSpPr txBox="1"/>
          <p:nvPr>
            <p:ph type="title"/>
          </p:nvPr>
        </p:nvSpPr>
        <p:spPr>
          <a:xfrm>
            <a:off x="308675" y="1541675"/>
            <a:ext cx="4608000" cy="1339500"/>
          </a:xfrm>
          <a:prstGeom prst="rect">
            <a:avLst/>
          </a:prstGeom>
          <a:solidFill>
            <a:srgbClr val="000000">
              <a:alpha val="0"/>
            </a:srgbClr>
          </a:solidFill>
        </p:spPr>
        <p:txBody>
          <a:bodyPr anchorCtr="0" anchor="b" bIns="0" lIns="0" spcFirstLastPara="1" rIns="0" wrap="square" tIns="0">
            <a:noAutofit/>
          </a:bodyPr>
          <a:lstStyle>
            <a:lvl1pPr lvl="0" rtl="0">
              <a:spcBef>
                <a:spcPts val="0"/>
              </a:spcBef>
              <a:spcAft>
                <a:spcPts val="0"/>
              </a:spcAft>
              <a:buNone/>
              <a:defRPr sz="4000">
                <a:solidFill>
                  <a:schemeClr val="lt1"/>
                </a:solidFill>
                <a:latin typeface="Poppins ExtraBold"/>
                <a:ea typeface="Poppins ExtraBold"/>
                <a:cs typeface="Poppins ExtraBold"/>
                <a:sym typeface="Poppins ExtraBold"/>
              </a:defRPr>
            </a:lvl1pPr>
            <a:lvl2pPr lvl="1" rtl="0">
              <a:spcBef>
                <a:spcPts val="0"/>
              </a:spcBef>
              <a:spcAft>
                <a:spcPts val="0"/>
              </a:spcAft>
              <a:buNone/>
              <a:defRPr>
                <a:solidFill>
                  <a:schemeClr val="lt1"/>
                </a:solidFill>
                <a:latin typeface="Poppins Black"/>
                <a:ea typeface="Poppins Black"/>
                <a:cs typeface="Poppins Black"/>
                <a:sym typeface="Poppins Black"/>
              </a:defRPr>
            </a:lvl2pPr>
            <a:lvl3pPr lvl="2" rtl="0">
              <a:spcBef>
                <a:spcPts val="0"/>
              </a:spcBef>
              <a:spcAft>
                <a:spcPts val="0"/>
              </a:spcAft>
              <a:buNone/>
              <a:defRPr>
                <a:solidFill>
                  <a:schemeClr val="lt1"/>
                </a:solidFill>
                <a:latin typeface="Poppins Black"/>
                <a:ea typeface="Poppins Black"/>
                <a:cs typeface="Poppins Black"/>
                <a:sym typeface="Poppins Black"/>
              </a:defRPr>
            </a:lvl3pPr>
            <a:lvl4pPr lvl="3" rtl="0">
              <a:spcBef>
                <a:spcPts val="0"/>
              </a:spcBef>
              <a:spcAft>
                <a:spcPts val="0"/>
              </a:spcAft>
              <a:buNone/>
              <a:defRPr>
                <a:solidFill>
                  <a:schemeClr val="lt1"/>
                </a:solidFill>
                <a:latin typeface="Poppins Black"/>
                <a:ea typeface="Poppins Black"/>
                <a:cs typeface="Poppins Black"/>
                <a:sym typeface="Poppins Black"/>
              </a:defRPr>
            </a:lvl4pPr>
            <a:lvl5pPr lvl="4" rtl="0">
              <a:spcBef>
                <a:spcPts val="0"/>
              </a:spcBef>
              <a:spcAft>
                <a:spcPts val="0"/>
              </a:spcAft>
              <a:buNone/>
              <a:defRPr>
                <a:solidFill>
                  <a:schemeClr val="lt1"/>
                </a:solidFill>
                <a:latin typeface="Poppins Black"/>
                <a:ea typeface="Poppins Black"/>
                <a:cs typeface="Poppins Black"/>
                <a:sym typeface="Poppins Black"/>
              </a:defRPr>
            </a:lvl5pPr>
            <a:lvl6pPr lvl="5" rtl="0">
              <a:spcBef>
                <a:spcPts val="0"/>
              </a:spcBef>
              <a:spcAft>
                <a:spcPts val="0"/>
              </a:spcAft>
              <a:buNone/>
              <a:defRPr>
                <a:solidFill>
                  <a:schemeClr val="lt1"/>
                </a:solidFill>
                <a:latin typeface="Poppins Black"/>
                <a:ea typeface="Poppins Black"/>
                <a:cs typeface="Poppins Black"/>
                <a:sym typeface="Poppins Black"/>
              </a:defRPr>
            </a:lvl6pPr>
            <a:lvl7pPr lvl="6" rtl="0">
              <a:spcBef>
                <a:spcPts val="0"/>
              </a:spcBef>
              <a:spcAft>
                <a:spcPts val="0"/>
              </a:spcAft>
              <a:buNone/>
              <a:defRPr>
                <a:solidFill>
                  <a:schemeClr val="lt1"/>
                </a:solidFill>
                <a:latin typeface="Poppins Black"/>
                <a:ea typeface="Poppins Black"/>
                <a:cs typeface="Poppins Black"/>
                <a:sym typeface="Poppins Black"/>
              </a:defRPr>
            </a:lvl7pPr>
            <a:lvl8pPr lvl="7" rtl="0">
              <a:spcBef>
                <a:spcPts val="0"/>
              </a:spcBef>
              <a:spcAft>
                <a:spcPts val="0"/>
              </a:spcAft>
              <a:buNone/>
              <a:defRPr>
                <a:solidFill>
                  <a:schemeClr val="lt1"/>
                </a:solidFill>
                <a:latin typeface="Poppins Black"/>
                <a:ea typeface="Poppins Black"/>
                <a:cs typeface="Poppins Black"/>
                <a:sym typeface="Poppins Black"/>
              </a:defRPr>
            </a:lvl8pPr>
            <a:lvl9pPr lvl="8" rtl="0">
              <a:spcBef>
                <a:spcPts val="0"/>
              </a:spcBef>
              <a:spcAft>
                <a:spcPts val="0"/>
              </a:spcAft>
              <a:buNone/>
              <a:defRPr>
                <a:solidFill>
                  <a:schemeClr val="lt1"/>
                </a:solidFill>
                <a:latin typeface="Poppins Black"/>
                <a:ea typeface="Poppins Black"/>
                <a:cs typeface="Poppins Black"/>
                <a:sym typeface="Poppins Black"/>
              </a:defRPr>
            </a:lvl9pPr>
          </a:lstStyle>
          <a:p/>
        </p:txBody>
      </p:sp>
      <p:sp>
        <p:nvSpPr>
          <p:cNvPr id="148" name="Google Shape;148;p29"/>
          <p:cNvSpPr txBox="1"/>
          <p:nvPr>
            <p:ph idx="1" type="subTitle"/>
          </p:nvPr>
        </p:nvSpPr>
        <p:spPr>
          <a:xfrm>
            <a:off x="331150" y="2941650"/>
            <a:ext cx="4237200" cy="806100"/>
          </a:xfrm>
          <a:prstGeom prst="rect">
            <a:avLst/>
          </a:prstGeom>
        </p:spPr>
        <p:txBody>
          <a:bodyPr anchorCtr="0" anchor="t" bIns="0" lIns="0" spcFirstLastPara="1" rIns="0" wrap="square" tIns="0">
            <a:noAutofit/>
          </a:bodyPr>
          <a:lstStyle>
            <a:lvl1pPr lvl="0" rtl="0">
              <a:spcBef>
                <a:spcPts val="750"/>
              </a:spcBef>
              <a:spcAft>
                <a:spcPts val="0"/>
              </a:spcAft>
              <a:buNone/>
              <a:defRPr>
                <a:latin typeface="Poppins Medium"/>
                <a:ea typeface="Poppins Medium"/>
                <a:cs typeface="Poppins Medium"/>
                <a:sym typeface="Poppins Medium"/>
              </a:defRPr>
            </a:lvl1pPr>
            <a:lvl2pPr lvl="1" rtl="0">
              <a:spcBef>
                <a:spcPts val="750"/>
              </a:spcBef>
              <a:spcAft>
                <a:spcPts val="0"/>
              </a:spcAft>
              <a:buNone/>
              <a:defRPr b="1">
                <a:latin typeface="Poppins"/>
                <a:ea typeface="Poppins"/>
                <a:cs typeface="Poppins"/>
                <a:sym typeface="Poppins"/>
              </a:defRPr>
            </a:lvl2pPr>
            <a:lvl3pPr lvl="2" rtl="0">
              <a:spcBef>
                <a:spcPts val="750"/>
              </a:spcBef>
              <a:spcAft>
                <a:spcPts val="0"/>
              </a:spcAft>
              <a:buNone/>
              <a:defRPr b="1">
                <a:latin typeface="Poppins"/>
                <a:ea typeface="Poppins"/>
                <a:cs typeface="Poppins"/>
                <a:sym typeface="Poppins"/>
              </a:defRPr>
            </a:lvl3pPr>
            <a:lvl4pPr lvl="3" rtl="0">
              <a:spcBef>
                <a:spcPts val="750"/>
              </a:spcBef>
              <a:spcAft>
                <a:spcPts val="0"/>
              </a:spcAft>
              <a:buNone/>
              <a:defRPr b="1">
                <a:latin typeface="Poppins"/>
                <a:ea typeface="Poppins"/>
                <a:cs typeface="Poppins"/>
                <a:sym typeface="Poppins"/>
              </a:defRPr>
            </a:lvl4pPr>
            <a:lvl5pPr lvl="4" rtl="0">
              <a:spcBef>
                <a:spcPts val="750"/>
              </a:spcBef>
              <a:spcAft>
                <a:spcPts val="0"/>
              </a:spcAft>
              <a:buNone/>
              <a:defRPr b="1">
                <a:latin typeface="Poppins"/>
                <a:ea typeface="Poppins"/>
                <a:cs typeface="Poppins"/>
                <a:sym typeface="Poppins"/>
              </a:defRPr>
            </a:lvl5pPr>
            <a:lvl6pPr lvl="5" rtl="0">
              <a:spcBef>
                <a:spcPts val="750"/>
              </a:spcBef>
              <a:spcAft>
                <a:spcPts val="0"/>
              </a:spcAft>
              <a:buNone/>
              <a:defRPr b="1">
                <a:latin typeface="Poppins"/>
                <a:ea typeface="Poppins"/>
                <a:cs typeface="Poppins"/>
                <a:sym typeface="Poppins"/>
              </a:defRPr>
            </a:lvl6pPr>
            <a:lvl7pPr lvl="6" rtl="0">
              <a:spcBef>
                <a:spcPts val="750"/>
              </a:spcBef>
              <a:spcAft>
                <a:spcPts val="0"/>
              </a:spcAft>
              <a:buNone/>
              <a:defRPr b="1">
                <a:latin typeface="Poppins"/>
                <a:ea typeface="Poppins"/>
                <a:cs typeface="Poppins"/>
                <a:sym typeface="Poppins"/>
              </a:defRPr>
            </a:lvl7pPr>
            <a:lvl8pPr lvl="7" rtl="0">
              <a:spcBef>
                <a:spcPts val="750"/>
              </a:spcBef>
              <a:spcAft>
                <a:spcPts val="0"/>
              </a:spcAft>
              <a:buNone/>
              <a:defRPr b="1">
                <a:latin typeface="Poppins"/>
                <a:ea typeface="Poppins"/>
                <a:cs typeface="Poppins"/>
                <a:sym typeface="Poppins"/>
              </a:defRPr>
            </a:lvl8pPr>
            <a:lvl9pPr lvl="8" rtl="0">
              <a:spcBef>
                <a:spcPts val="750"/>
              </a:spcBef>
              <a:spcAft>
                <a:spcPts val="0"/>
              </a:spcAft>
              <a:buNone/>
              <a:defRPr b="1">
                <a:latin typeface="Poppins"/>
                <a:ea typeface="Poppins"/>
                <a:cs typeface="Poppins"/>
                <a:sym typeface="Poppins"/>
              </a:defRPr>
            </a:lvl9pPr>
          </a:lstStyle>
          <a:p/>
        </p:txBody>
      </p:sp>
      <p:sp>
        <p:nvSpPr>
          <p:cNvPr id="149" name="Google Shape;149;p29"/>
          <p:cNvSpPr txBox="1"/>
          <p:nvPr>
            <p:ph idx="2" type="subTitle"/>
          </p:nvPr>
        </p:nvSpPr>
        <p:spPr>
          <a:xfrm>
            <a:off x="331150" y="4492175"/>
            <a:ext cx="3913500" cy="574800"/>
          </a:xfrm>
          <a:prstGeom prst="rect">
            <a:avLst/>
          </a:prstGeom>
        </p:spPr>
        <p:txBody>
          <a:bodyPr anchorCtr="0" anchor="t" bIns="0" lIns="0" spcFirstLastPara="1" rIns="0" wrap="square" tIns="0">
            <a:noAutofit/>
          </a:bodyPr>
          <a:lstStyle>
            <a:lvl1pPr lvl="0" rtl="0">
              <a:spcBef>
                <a:spcPts val="750"/>
              </a:spcBef>
              <a:spcAft>
                <a:spcPts val="0"/>
              </a:spcAft>
              <a:buNone/>
              <a:defRPr sz="1400">
                <a:solidFill>
                  <a:schemeClr val="lt1"/>
                </a:solidFill>
                <a:latin typeface="Montserrat"/>
                <a:ea typeface="Montserrat"/>
                <a:cs typeface="Montserrat"/>
                <a:sym typeface="Montserrat"/>
              </a:defRPr>
            </a:lvl1pPr>
            <a:lvl2pPr lvl="1" rtl="0">
              <a:spcBef>
                <a:spcPts val="750"/>
              </a:spcBef>
              <a:spcAft>
                <a:spcPts val="0"/>
              </a:spcAft>
              <a:buNone/>
              <a:defRPr sz="1400">
                <a:solidFill>
                  <a:schemeClr val="lt1"/>
                </a:solidFill>
                <a:latin typeface="Montserrat"/>
                <a:ea typeface="Montserrat"/>
                <a:cs typeface="Montserrat"/>
                <a:sym typeface="Montserrat"/>
              </a:defRPr>
            </a:lvl2pPr>
            <a:lvl3pPr lvl="2" rtl="0">
              <a:spcBef>
                <a:spcPts val="750"/>
              </a:spcBef>
              <a:spcAft>
                <a:spcPts val="0"/>
              </a:spcAft>
              <a:buNone/>
              <a:defRPr sz="1400">
                <a:solidFill>
                  <a:schemeClr val="lt1"/>
                </a:solidFill>
                <a:latin typeface="Montserrat"/>
                <a:ea typeface="Montserrat"/>
                <a:cs typeface="Montserrat"/>
                <a:sym typeface="Montserrat"/>
              </a:defRPr>
            </a:lvl3pPr>
            <a:lvl4pPr lvl="3" rtl="0">
              <a:spcBef>
                <a:spcPts val="750"/>
              </a:spcBef>
              <a:spcAft>
                <a:spcPts val="0"/>
              </a:spcAft>
              <a:buNone/>
              <a:defRPr sz="1400">
                <a:solidFill>
                  <a:schemeClr val="lt1"/>
                </a:solidFill>
                <a:latin typeface="Montserrat"/>
                <a:ea typeface="Montserrat"/>
                <a:cs typeface="Montserrat"/>
                <a:sym typeface="Montserrat"/>
              </a:defRPr>
            </a:lvl4pPr>
            <a:lvl5pPr lvl="4" rtl="0">
              <a:spcBef>
                <a:spcPts val="750"/>
              </a:spcBef>
              <a:spcAft>
                <a:spcPts val="0"/>
              </a:spcAft>
              <a:buNone/>
              <a:defRPr sz="1400">
                <a:solidFill>
                  <a:schemeClr val="lt1"/>
                </a:solidFill>
                <a:latin typeface="Montserrat"/>
                <a:ea typeface="Montserrat"/>
                <a:cs typeface="Montserrat"/>
                <a:sym typeface="Montserrat"/>
              </a:defRPr>
            </a:lvl5pPr>
            <a:lvl6pPr lvl="5" rtl="0">
              <a:spcBef>
                <a:spcPts val="750"/>
              </a:spcBef>
              <a:spcAft>
                <a:spcPts val="0"/>
              </a:spcAft>
              <a:buNone/>
              <a:defRPr sz="1400">
                <a:solidFill>
                  <a:schemeClr val="lt1"/>
                </a:solidFill>
                <a:latin typeface="Montserrat"/>
                <a:ea typeface="Montserrat"/>
                <a:cs typeface="Montserrat"/>
                <a:sym typeface="Montserrat"/>
              </a:defRPr>
            </a:lvl6pPr>
            <a:lvl7pPr lvl="6" rtl="0">
              <a:spcBef>
                <a:spcPts val="750"/>
              </a:spcBef>
              <a:spcAft>
                <a:spcPts val="0"/>
              </a:spcAft>
              <a:buNone/>
              <a:defRPr sz="1400">
                <a:solidFill>
                  <a:schemeClr val="lt1"/>
                </a:solidFill>
                <a:latin typeface="Montserrat"/>
                <a:ea typeface="Montserrat"/>
                <a:cs typeface="Montserrat"/>
                <a:sym typeface="Montserrat"/>
              </a:defRPr>
            </a:lvl7pPr>
            <a:lvl8pPr lvl="7" rtl="0">
              <a:spcBef>
                <a:spcPts val="750"/>
              </a:spcBef>
              <a:spcAft>
                <a:spcPts val="0"/>
              </a:spcAft>
              <a:buNone/>
              <a:defRPr sz="1400">
                <a:solidFill>
                  <a:schemeClr val="lt1"/>
                </a:solidFill>
                <a:latin typeface="Montserrat"/>
                <a:ea typeface="Montserrat"/>
                <a:cs typeface="Montserrat"/>
                <a:sym typeface="Montserrat"/>
              </a:defRPr>
            </a:lvl8pPr>
            <a:lvl9pPr lvl="8" rtl="0">
              <a:spcBef>
                <a:spcPts val="750"/>
              </a:spcBef>
              <a:spcAft>
                <a:spcPts val="0"/>
              </a:spcAft>
              <a:buNone/>
              <a:defRPr sz="1400">
                <a:solidFill>
                  <a:schemeClr val="lt1"/>
                </a:solidFill>
                <a:latin typeface="Montserrat"/>
                <a:ea typeface="Montserrat"/>
                <a:cs typeface="Montserrat"/>
                <a:sym typeface="Montserrat"/>
              </a:defRPr>
            </a:lvl9pPr>
          </a:lstStyle>
          <a:p/>
        </p:txBody>
      </p:sp>
      <p:pic>
        <p:nvPicPr>
          <p:cNvPr id="150" name="Google Shape;150;p29"/>
          <p:cNvPicPr preferRelativeResize="0"/>
          <p:nvPr/>
        </p:nvPicPr>
        <p:blipFill>
          <a:blip r:embed="rId3">
            <a:alphaModFix/>
          </a:blip>
          <a:stretch>
            <a:fillRect/>
          </a:stretch>
        </p:blipFill>
        <p:spPr>
          <a:xfrm>
            <a:off x="121590" y="190325"/>
            <a:ext cx="1613176" cy="7790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gish Idea">
  <p:cSld name="Blank_2_1_2">
    <p:bg>
      <p:bgPr>
        <a:solidFill>
          <a:srgbClr val="201747"/>
        </a:solidFill>
      </p:bgPr>
    </p:bg>
    <p:spTree>
      <p:nvGrpSpPr>
        <p:cNvPr id="151" name="Shape 151"/>
        <p:cNvGrpSpPr/>
        <p:nvPr/>
      </p:nvGrpSpPr>
      <p:grpSpPr>
        <a:xfrm>
          <a:off x="0" y="0"/>
          <a:ext cx="0" cy="0"/>
          <a:chOff x="0" y="0"/>
          <a:chExt cx="0" cy="0"/>
        </a:xfrm>
      </p:grpSpPr>
      <p:sp>
        <p:nvSpPr>
          <p:cNvPr id="152" name="Google Shape;152;p30"/>
          <p:cNvSpPr txBox="1"/>
          <p:nvPr>
            <p:ph type="title"/>
          </p:nvPr>
        </p:nvSpPr>
        <p:spPr>
          <a:xfrm>
            <a:off x="914400" y="1143000"/>
            <a:ext cx="7315200" cy="3109500"/>
          </a:xfrm>
          <a:prstGeom prst="rect">
            <a:avLst/>
          </a:prstGeom>
        </p:spPr>
        <p:txBody>
          <a:bodyPr anchorCtr="0" anchor="t" bIns="0" lIns="0" spcFirstLastPara="1" rIns="0" wrap="square" tIns="0">
            <a:noAutofit/>
          </a:bodyPr>
          <a:lstStyle>
            <a:lvl1pPr lvl="0" rtl="0">
              <a:spcBef>
                <a:spcPts val="0"/>
              </a:spcBef>
              <a:spcAft>
                <a:spcPts val="0"/>
              </a:spcAft>
              <a:buNone/>
              <a:defRPr sz="3000">
                <a:latin typeface="Poppins Black"/>
                <a:ea typeface="Poppins Black"/>
                <a:cs typeface="Poppins Black"/>
                <a:sym typeface="Poppins Black"/>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ayout – Turquoise" showMasterSp="0">
  <p:cSld name="Callout 2_2">
    <p:bg>
      <p:bgPr>
        <a:solidFill>
          <a:schemeClr val="lt2"/>
        </a:solid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23224" t="5767"/>
          <a:stretch/>
        </p:blipFill>
        <p:spPr>
          <a:xfrm>
            <a:off x="-147900" y="-79100"/>
            <a:ext cx="9425248" cy="5301702"/>
          </a:xfrm>
          <a:prstGeom prst="rect">
            <a:avLst/>
          </a:prstGeom>
          <a:noFill/>
          <a:ln>
            <a:noFill/>
          </a:ln>
        </p:spPr>
      </p:pic>
      <p:sp>
        <p:nvSpPr>
          <p:cNvPr id="27" name="Google Shape;27;p4"/>
          <p:cNvSpPr txBox="1"/>
          <p:nvPr>
            <p:ph type="title"/>
          </p:nvPr>
        </p:nvSpPr>
        <p:spPr>
          <a:xfrm>
            <a:off x="418515" y="2379900"/>
            <a:ext cx="4354500" cy="383700"/>
          </a:xfrm>
          <a:prstGeom prst="rect">
            <a:avLst/>
          </a:prstGeom>
        </p:spPr>
        <p:txBody>
          <a:bodyPr anchorCtr="0" anchor="ctr" bIns="0" lIns="0" spcFirstLastPara="1" rIns="0" wrap="square" tIns="0">
            <a:noAutofit/>
          </a:bodyPr>
          <a:lstStyle>
            <a:lvl1pPr lvl="0" rtl="0">
              <a:spcBef>
                <a:spcPts val="0"/>
              </a:spcBef>
              <a:spcAft>
                <a:spcPts val="0"/>
              </a:spcAft>
              <a:buNone/>
              <a:defRPr sz="3600">
                <a:solidFill>
                  <a:srgbClr val="FFFFFF"/>
                </a:solidFill>
                <a:latin typeface="Poppins Black"/>
                <a:ea typeface="Poppins Black"/>
                <a:cs typeface="Poppins Black"/>
                <a:sym typeface="Poppins Black"/>
              </a:defRPr>
            </a:lvl1pPr>
            <a:lvl2pPr lvl="1" rtl="0">
              <a:spcBef>
                <a:spcPts val="0"/>
              </a:spcBef>
              <a:spcAft>
                <a:spcPts val="0"/>
              </a:spcAft>
              <a:buNone/>
              <a:defRPr sz="2400">
                <a:latin typeface="Poppins Black"/>
                <a:ea typeface="Poppins Black"/>
                <a:cs typeface="Poppins Black"/>
                <a:sym typeface="Poppins Black"/>
              </a:defRPr>
            </a:lvl2pPr>
            <a:lvl3pPr lvl="2" rtl="0">
              <a:spcBef>
                <a:spcPts val="0"/>
              </a:spcBef>
              <a:spcAft>
                <a:spcPts val="0"/>
              </a:spcAft>
              <a:buNone/>
              <a:defRPr sz="2400">
                <a:latin typeface="Poppins Black"/>
                <a:ea typeface="Poppins Black"/>
                <a:cs typeface="Poppins Black"/>
                <a:sym typeface="Poppins Black"/>
              </a:defRPr>
            </a:lvl3pPr>
            <a:lvl4pPr lvl="3" rtl="0">
              <a:spcBef>
                <a:spcPts val="0"/>
              </a:spcBef>
              <a:spcAft>
                <a:spcPts val="0"/>
              </a:spcAft>
              <a:buNone/>
              <a:defRPr sz="2400">
                <a:latin typeface="Poppins Black"/>
                <a:ea typeface="Poppins Black"/>
                <a:cs typeface="Poppins Black"/>
                <a:sym typeface="Poppins Black"/>
              </a:defRPr>
            </a:lvl4pPr>
            <a:lvl5pPr lvl="4" rtl="0">
              <a:spcBef>
                <a:spcPts val="0"/>
              </a:spcBef>
              <a:spcAft>
                <a:spcPts val="0"/>
              </a:spcAft>
              <a:buNone/>
              <a:defRPr sz="2400">
                <a:latin typeface="Poppins Black"/>
                <a:ea typeface="Poppins Black"/>
                <a:cs typeface="Poppins Black"/>
                <a:sym typeface="Poppins Black"/>
              </a:defRPr>
            </a:lvl5pPr>
            <a:lvl6pPr lvl="5" rtl="0">
              <a:spcBef>
                <a:spcPts val="0"/>
              </a:spcBef>
              <a:spcAft>
                <a:spcPts val="0"/>
              </a:spcAft>
              <a:buNone/>
              <a:defRPr sz="2400">
                <a:latin typeface="Poppins Black"/>
                <a:ea typeface="Poppins Black"/>
                <a:cs typeface="Poppins Black"/>
                <a:sym typeface="Poppins Black"/>
              </a:defRPr>
            </a:lvl6pPr>
            <a:lvl7pPr lvl="6" rtl="0">
              <a:spcBef>
                <a:spcPts val="0"/>
              </a:spcBef>
              <a:spcAft>
                <a:spcPts val="0"/>
              </a:spcAft>
              <a:buNone/>
              <a:defRPr sz="2400">
                <a:latin typeface="Poppins Black"/>
                <a:ea typeface="Poppins Black"/>
                <a:cs typeface="Poppins Black"/>
                <a:sym typeface="Poppins Black"/>
              </a:defRPr>
            </a:lvl7pPr>
            <a:lvl8pPr lvl="7" rtl="0">
              <a:spcBef>
                <a:spcPts val="0"/>
              </a:spcBef>
              <a:spcAft>
                <a:spcPts val="0"/>
              </a:spcAft>
              <a:buNone/>
              <a:defRPr sz="2400">
                <a:latin typeface="Poppins Black"/>
                <a:ea typeface="Poppins Black"/>
                <a:cs typeface="Poppins Black"/>
                <a:sym typeface="Poppins Black"/>
              </a:defRPr>
            </a:lvl8pPr>
            <a:lvl9pPr lvl="8" rtl="0">
              <a:spcBef>
                <a:spcPts val="0"/>
              </a:spcBef>
              <a:spcAft>
                <a:spcPts val="0"/>
              </a:spcAft>
              <a:buNone/>
              <a:defRPr sz="2400">
                <a:latin typeface="Poppins Black"/>
                <a:ea typeface="Poppins Black"/>
                <a:cs typeface="Poppins Black"/>
                <a:sym typeface="Poppins Black"/>
              </a:defRPr>
            </a:lvl9pPr>
          </a:lstStyle>
          <a:p/>
        </p:txBody>
      </p:sp>
      <p:sp>
        <p:nvSpPr>
          <p:cNvPr id="28" name="Google Shape;28;p4"/>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rgbClr val="FFFFFF"/>
                </a:solidFill>
              </a:rPr>
              <a:t>© 2022 Social Finance, Inc. Confidential Information. Do not copy or distribute. </a:t>
            </a:r>
            <a:endParaRPr sz="400">
              <a:solidFill>
                <a:srgbClr val="FFFFFF"/>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Only  2">
  <p:cSld name="Title Only _4">
    <p:spTree>
      <p:nvGrpSpPr>
        <p:cNvPr id="153" name="Shape 153"/>
        <p:cNvGrpSpPr/>
        <p:nvPr/>
      </p:nvGrpSpPr>
      <p:grpSpPr>
        <a:xfrm>
          <a:off x="0" y="0"/>
          <a:ext cx="0" cy="0"/>
          <a:chOff x="0" y="0"/>
          <a:chExt cx="0" cy="0"/>
        </a:xfrm>
      </p:grpSpPr>
      <p:sp>
        <p:nvSpPr>
          <p:cNvPr id="154" name="Google Shape;154;p31"/>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155" name="Google Shape;155;p31"/>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156" name="Google Shape;156;p31"/>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bg>
      <p:bgPr>
        <a:solidFill>
          <a:srgbClr val="FCF9F3"/>
        </a:solidFill>
      </p:bgPr>
    </p:bg>
    <p:spTree>
      <p:nvGrpSpPr>
        <p:cNvPr id="157" name="Shape 157"/>
        <p:cNvGrpSpPr/>
        <p:nvPr/>
      </p:nvGrpSpPr>
      <p:grpSpPr>
        <a:xfrm>
          <a:off x="0" y="0"/>
          <a:ext cx="0" cy="0"/>
          <a:chOff x="0" y="0"/>
          <a:chExt cx="0" cy="0"/>
        </a:xfrm>
      </p:grpSpPr>
      <p:sp>
        <p:nvSpPr>
          <p:cNvPr id="158" name="Google Shape;158;p32"/>
          <p:cNvSpPr txBox="1"/>
          <p:nvPr>
            <p:ph idx="1" type="body"/>
          </p:nvPr>
        </p:nvSpPr>
        <p:spPr>
          <a:xfrm>
            <a:off x="520785" y="479822"/>
            <a:ext cx="8103300" cy="340200"/>
          </a:xfrm>
          <a:prstGeom prst="rect">
            <a:avLst/>
          </a:prstGeom>
          <a:noFill/>
          <a:ln>
            <a:noFill/>
          </a:ln>
        </p:spPr>
        <p:txBody>
          <a:bodyPr anchorCtr="0" anchor="t" bIns="17125" lIns="34275" spcFirstLastPara="1" rIns="34275" wrap="square" tIns="17125">
            <a:noAutofit/>
          </a:bodyPr>
          <a:lstStyle>
            <a:lvl1pPr indent="-228600" lvl="0" marL="457200" rtl="0" algn="l">
              <a:lnSpc>
                <a:spcPct val="90000"/>
              </a:lnSpc>
              <a:spcBef>
                <a:spcPts val="700"/>
              </a:spcBef>
              <a:spcAft>
                <a:spcPts val="0"/>
              </a:spcAft>
              <a:buClr>
                <a:schemeClr val="lt2"/>
              </a:buClr>
              <a:buSzPts val="2500"/>
              <a:buFont typeface="Arial"/>
              <a:buNone/>
              <a:defRPr b="0" i="0" sz="2500">
                <a:solidFill>
                  <a:schemeClr val="lt2"/>
                </a:solidFill>
                <a:latin typeface="Arial"/>
                <a:ea typeface="Arial"/>
                <a:cs typeface="Arial"/>
                <a:sym typeface="Arial"/>
              </a:defRPr>
            </a:lvl1pPr>
            <a:lvl2pPr indent="-228600" lvl="1" marL="914400" rtl="0" algn="l">
              <a:lnSpc>
                <a:spcPct val="90000"/>
              </a:lnSpc>
              <a:spcBef>
                <a:spcPts val="400"/>
              </a:spcBef>
              <a:spcAft>
                <a:spcPts val="0"/>
              </a:spcAft>
              <a:buClr>
                <a:schemeClr val="lt2"/>
              </a:buClr>
              <a:buSzPts val="1800"/>
              <a:buFont typeface="Arial"/>
              <a:buNone/>
              <a:defRPr b="0" i="0">
                <a:solidFill>
                  <a:schemeClr val="lt2"/>
                </a:solidFill>
                <a:latin typeface="Arial"/>
                <a:ea typeface="Arial"/>
                <a:cs typeface="Arial"/>
                <a:sym typeface="Arial"/>
              </a:defRPr>
            </a:lvl2pPr>
            <a:lvl3pPr indent="-228600" lvl="2" marL="1371600" rtl="0" algn="l">
              <a:lnSpc>
                <a:spcPct val="90000"/>
              </a:lnSpc>
              <a:spcBef>
                <a:spcPts val="400"/>
              </a:spcBef>
              <a:spcAft>
                <a:spcPts val="0"/>
              </a:spcAft>
              <a:buClr>
                <a:schemeClr val="lt2"/>
              </a:buClr>
              <a:buSzPts val="1500"/>
              <a:buFont typeface="Arial"/>
              <a:buNone/>
              <a:defRPr b="0" i="0">
                <a:solidFill>
                  <a:schemeClr val="lt2"/>
                </a:solidFill>
                <a:latin typeface="Arial"/>
                <a:ea typeface="Arial"/>
                <a:cs typeface="Arial"/>
                <a:sym typeface="Arial"/>
              </a:defRPr>
            </a:lvl3pPr>
            <a:lvl4pPr indent="-228600" lvl="3" marL="1828800" rtl="0" algn="l">
              <a:lnSpc>
                <a:spcPct val="90000"/>
              </a:lnSpc>
              <a:spcBef>
                <a:spcPts val="400"/>
              </a:spcBef>
              <a:spcAft>
                <a:spcPts val="0"/>
              </a:spcAft>
              <a:buClr>
                <a:schemeClr val="lt2"/>
              </a:buClr>
              <a:buSzPts val="1300"/>
              <a:buFont typeface="Arial"/>
              <a:buNone/>
              <a:defRPr b="0" i="0">
                <a:solidFill>
                  <a:schemeClr val="lt2"/>
                </a:solidFill>
                <a:latin typeface="Arial"/>
                <a:ea typeface="Arial"/>
                <a:cs typeface="Arial"/>
                <a:sym typeface="Arial"/>
              </a:defRPr>
            </a:lvl4pPr>
            <a:lvl5pPr indent="-228600" lvl="4" marL="2286000" rtl="0" algn="l">
              <a:lnSpc>
                <a:spcPct val="90000"/>
              </a:lnSpc>
              <a:spcBef>
                <a:spcPts val="400"/>
              </a:spcBef>
              <a:spcAft>
                <a:spcPts val="0"/>
              </a:spcAft>
              <a:buClr>
                <a:schemeClr val="lt2"/>
              </a:buClr>
              <a:buSzPts val="1300"/>
              <a:buFont typeface="Arial"/>
              <a:buNone/>
              <a:defRPr b="0" i="0">
                <a:solidFill>
                  <a:schemeClr val="lt2"/>
                </a:solidFill>
                <a:latin typeface="Arial"/>
                <a:ea typeface="Arial"/>
                <a:cs typeface="Arial"/>
                <a:sym typeface="Arial"/>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ayout – Yellow" showMasterSp="0">
  <p:cSld name="Callout 2_2_1">
    <p:bg>
      <p:bgPr>
        <a:solidFill>
          <a:srgbClr val="FED880"/>
        </a:solidFill>
      </p:bgPr>
    </p:bg>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0" l="5721" r="5712" t="0"/>
          <a:stretch/>
        </p:blipFill>
        <p:spPr>
          <a:xfrm>
            <a:off x="-152400" y="-85725"/>
            <a:ext cx="9448797" cy="5314950"/>
          </a:xfrm>
          <a:prstGeom prst="rect">
            <a:avLst/>
          </a:prstGeom>
          <a:noFill/>
          <a:ln>
            <a:noFill/>
          </a:ln>
        </p:spPr>
      </p:pic>
      <p:sp>
        <p:nvSpPr>
          <p:cNvPr id="31" name="Google Shape;31;p5"/>
          <p:cNvSpPr txBox="1"/>
          <p:nvPr>
            <p:ph type="title"/>
          </p:nvPr>
        </p:nvSpPr>
        <p:spPr>
          <a:xfrm>
            <a:off x="411050" y="2314225"/>
            <a:ext cx="4475700" cy="1051200"/>
          </a:xfrm>
          <a:prstGeom prst="rect">
            <a:avLst/>
          </a:prstGeom>
        </p:spPr>
        <p:txBody>
          <a:bodyPr anchorCtr="0" anchor="t" bIns="0" lIns="0" spcFirstLastPara="1" rIns="0" wrap="square" tIns="0">
            <a:noAutofit/>
          </a:bodyPr>
          <a:lstStyle>
            <a:lvl1pPr lvl="0" rtl="0">
              <a:spcBef>
                <a:spcPts val="0"/>
              </a:spcBef>
              <a:spcAft>
                <a:spcPts val="0"/>
              </a:spcAft>
              <a:buNone/>
              <a:defRPr sz="3600">
                <a:solidFill>
                  <a:srgbClr val="201747"/>
                </a:solidFill>
                <a:latin typeface="Poppins Black"/>
                <a:ea typeface="Poppins Black"/>
                <a:cs typeface="Poppins Black"/>
                <a:sym typeface="Poppins Black"/>
              </a:defRPr>
            </a:lvl1pPr>
            <a:lvl2pPr lvl="1" rtl="0">
              <a:spcBef>
                <a:spcPts val="0"/>
              </a:spcBef>
              <a:spcAft>
                <a:spcPts val="0"/>
              </a:spcAft>
              <a:buNone/>
              <a:defRPr sz="2400">
                <a:latin typeface="Poppins Black"/>
                <a:ea typeface="Poppins Black"/>
                <a:cs typeface="Poppins Black"/>
                <a:sym typeface="Poppins Black"/>
              </a:defRPr>
            </a:lvl2pPr>
            <a:lvl3pPr lvl="2" rtl="0">
              <a:spcBef>
                <a:spcPts val="0"/>
              </a:spcBef>
              <a:spcAft>
                <a:spcPts val="0"/>
              </a:spcAft>
              <a:buNone/>
              <a:defRPr sz="2400">
                <a:latin typeface="Poppins Black"/>
                <a:ea typeface="Poppins Black"/>
                <a:cs typeface="Poppins Black"/>
                <a:sym typeface="Poppins Black"/>
              </a:defRPr>
            </a:lvl3pPr>
            <a:lvl4pPr lvl="3" rtl="0">
              <a:spcBef>
                <a:spcPts val="0"/>
              </a:spcBef>
              <a:spcAft>
                <a:spcPts val="0"/>
              </a:spcAft>
              <a:buNone/>
              <a:defRPr sz="2400">
                <a:latin typeface="Poppins Black"/>
                <a:ea typeface="Poppins Black"/>
                <a:cs typeface="Poppins Black"/>
                <a:sym typeface="Poppins Black"/>
              </a:defRPr>
            </a:lvl4pPr>
            <a:lvl5pPr lvl="4" rtl="0">
              <a:spcBef>
                <a:spcPts val="0"/>
              </a:spcBef>
              <a:spcAft>
                <a:spcPts val="0"/>
              </a:spcAft>
              <a:buNone/>
              <a:defRPr sz="2400">
                <a:latin typeface="Poppins Black"/>
                <a:ea typeface="Poppins Black"/>
                <a:cs typeface="Poppins Black"/>
                <a:sym typeface="Poppins Black"/>
              </a:defRPr>
            </a:lvl5pPr>
            <a:lvl6pPr lvl="5" rtl="0">
              <a:spcBef>
                <a:spcPts val="0"/>
              </a:spcBef>
              <a:spcAft>
                <a:spcPts val="0"/>
              </a:spcAft>
              <a:buNone/>
              <a:defRPr sz="2400">
                <a:latin typeface="Poppins Black"/>
                <a:ea typeface="Poppins Black"/>
                <a:cs typeface="Poppins Black"/>
                <a:sym typeface="Poppins Black"/>
              </a:defRPr>
            </a:lvl6pPr>
            <a:lvl7pPr lvl="6" rtl="0">
              <a:spcBef>
                <a:spcPts val="0"/>
              </a:spcBef>
              <a:spcAft>
                <a:spcPts val="0"/>
              </a:spcAft>
              <a:buNone/>
              <a:defRPr sz="2400">
                <a:latin typeface="Poppins Black"/>
                <a:ea typeface="Poppins Black"/>
                <a:cs typeface="Poppins Black"/>
                <a:sym typeface="Poppins Black"/>
              </a:defRPr>
            </a:lvl7pPr>
            <a:lvl8pPr lvl="7" rtl="0">
              <a:spcBef>
                <a:spcPts val="0"/>
              </a:spcBef>
              <a:spcAft>
                <a:spcPts val="0"/>
              </a:spcAft>
              <a:buNone/>
              <a:defRPr sz="2400">
                <a:latin typeface="Poppins Black"/>
                <a:ea typeface="Poppins Black"/>
                <a:cs typeface="Poppins Black"/>
                <a:sym typeface="Poppins Black"/>
              </a:defRPr>
            </a:lvl8pPr>
            <a:lvl9pPr lvl="8" rtl="0">
              <a:spcBef>
                <a:spcPts val="0"/>
              </a:spcBef>
              <a:spcAft>
                <a:spcPts val="0"/>
              </a:spcAft>
              <a:buNone/>
              <a:defRPr sz="2400">
                <a:latin typeface="Poppins Black"/>
                <a:ea typeface="Poppins Black"/>
                <a:cs typeface="Poppins Black"/>
                <a:sym typeface="Poppins Black"/>
              </a:defRPr>
            </a:lvl9pPr>
          </a:lstStyle>
          <a:p/>
        </p:txBody>
      </p:sp>
      <p:sp>
        <p:nvSpPr>
          <p:cNvPr id="32" name="Google Shape;32;p5"/>
          <p:cNvSpPr/>
          <p:nvPr/>
        </p:nvSpPr>
        <p:spPr>
          <a:xfrm>
            <a:off x="426040" y="2048675"/>
            <a:ext cx="818700" cy="121800"/>
          </a:xfrm>
          <a:prstGeom prst="rect">
            <a:avLst/>
          </a:prstGeom>
          <a:solidFill>
            <a:srgbClr val="E03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9CE"/>
              </a:solidFill>
            </a:endParaRPr>
          </a:p>
        </p:txBody>
      </p:sp>
      <p:sp>
        <p:nvSpPr>
          <p:cNvPr id="33" name="Google Shape;33;p5"/>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chemeClr val="lt2"/>
                </a:solidFill>
              </a:rPr>
              <a:t>© 2022 Social Finance, Inc. Confidential Information. Do not copy or distribute. </a:t>
            </a:r>
            <a:endParaRPr sz="400">
              <a:solidFill>
                <a:schemeClr val="lt2"/>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chemeClr val="l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A – Ink" showMasterSp="0">
  <p:cSld name="Callout 2_1_2_1">
    <p:bg>
      <p:bgPr>
        <a:solidFill>
          <a:srgbClr val="D9D9D9"/>
        </a:solidFill>
      </p:bgPr>
    </p:bg>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3450" l="9330" r="8823" t="8529"/>
          <a:stretch/>
        </p:blipFill>
        <p:spPr>
          <a:xfrm>
            <a:off x="-40025" y="-45425"/>
            <a:ext cx="9510075" cy="5349426"/>
          </a:xfrm>
          <a:prstGeom prst="rect">
            <a:avLst/>
          </a:prstGeom>
          <a:noFill/>
          <a:ln>
            <a:noFill/>
          </a:ln>
        </p:spPr>
      </p:pic>
      <p:sp>
        <p:nvSpPr>
          <p:cNvPr id="36" name="Google Shape;36;p6"/>
          <p:cNvSpPr txBox="1"/>
          <p:nvPr>
            <p:ph type="title"/>
          </p:nvPr>
        </p:nvSpPr>
        <p:spPr>
          <a:xfrm>
            <a:off x="320040" y="1885250"/>
            <a:ext cx="3537300" cy="383700"/>
          </a:xfrm>
          <a:prstGeom prst="rect">
            <a:avLst/>
          </a:prstGeom>
        </p:spPr>
        <p:txBody>
          <a:bodyPr anchorCtr="0" anchor="b" bIns="0" lIns="0" spcFirstLastPara="1" rIns="0" wrap="square" tIns="0">
            <a:noAutofit/>
          </a:bodyPr>
          <a:lstStyle>
            <a:lvl1pPr lvl="0" rtl="0">
              <a:spcBef>
                <a:spcPts val="0"/>
              </a:spcBef>
              <a:spcAft>
                <a:spcPts val="0"/>
              </a:spcAft>
              <a:buNone/>
              <a:defRPr sz="3000">
                <a:solidFill>
                  <a:schemeClr val="lt1"/>
                </a:solidFill>
                <a:latin typeface="Poppins Black"/>
                <a:ea typeface="Poppins Black"/>
                <a:cs typeface="Poppins Black"/>
                <a:sym typeface="Poppins Black"/>
              </a:defRPr>
            </a:lvl1pPr>
            <a:lvl2pPr lvl="1" rtl="0">
              <a:spcBef>
                <a:spcPts val="0"/>
              </a:spcBef>
              <a:spcAft>
                <a:spcPts val="0"/>
              </a:spcAft>
              <a:buNone/>
              <a:defRPr sz="2400">
                <a:latin typeface="Poppins Black"/>
                <a:ea typeface="Poppins Black"/>
                <a:cs typeface="Poppins Black"/>
                <a:sym typeface="Poppins Black"/>
              </a:defRPr>
            </a:lvl2pPr>
            <a:lvl3pPr lvl="2" rtl="0">
              <a:spcBef>
                <a:spcPts val="0"/>
              </a:spcBef>
              <a:spcAft>
                <a:spcPts val="0"/>
              </a:spcAft>
              <a:buNone/>
              <a:defRPr sz="2400">
                <a:latin typeface="Poppins Black"/>
                <a:ea typeface="Poppins Black"/>
                <a:cs typeface="Poppins Black"/>
                <a:sym typeface="Poppins Black"/>
              </a:defRPr>
            </a:lvl3pPr>
            <a:lvl4pPr lvl="3" rtl="0">
              <a:spcBef>
                <a:spcPts val="0"/>
              </a:spcBef>
              <a:spcAft>
                <a:spcPts val="0"/>
              </a:spcAft>
              <a:buNone/>
              <a:defRPr sz="2400">
                <a:latin typeface="Poppins Black"/>
                <a:ea typeface="Poppins Black"/>
                <a:cs typeface="Poppins Black"/>
                <a:sym typeface="Poppins Black"/>
              </a:defRPr>
            </a:lvl4pPr>
            <a:lvl5pPr lvl="4" rtl="0">
              <a:spcBef>
                <a:spcPts val="0"/>
              </a:spcBef>
              <a:spcAft>
                <a:spcPts val="0"/>
              </a:spcAft>
              <a:buNone/>
              <a:defRPr sz="2400">
                <a:latin typeface="Poppins Black"/>
                <a:ea typeface="Poppins Black"/>
                <a:cs typeface="Poppins Black"/>
                <a:sym typeface="Poppins Black"/>
              </a:defRPr>
            </a:lvl5pPr>
            <a:lvl6pPr lvl="5" rtl="0">
              <a:spcBef>
                <a:spcPts val="0"/>
              </a:spcBef>
              <a:spcAft>
                <a:spcPts val="0"/>
              </a:spcAft>
              <a:buNone/>
              <a:defRPr sz="2400">
                <a:latin typeface="Poppins Black"/>
                <a:ea typeface="Poppins Black"/>
                <a:cs typeface="Poppins Black"/>
                <a:sym typeface="Poppins Black"/>
              </a:defRPr>
            </a:lvl6pPr>
            <a:lvl7pPr lvl="6" rtl="0">
              <a:spcBef>
                <a:spcPts val="0"/>
              </a:spcBef>
              <a:spcAft>
                <a:spcPts val="0"/>
              </a:spcAft>
              <a:buNone/>
              <a:defRPr sz="2400">
                <a:latin typeface="Poppins Black"/>
                <a:ea typeface="Poppins Black"/>
                <a:cs typeface="Poppins Black"/>
                <a:sym typeface="Poppins Black"/>
              </a:defRPr>
            </a:lvl7pPr>
            <a:lvl8pPr lvl="7" rtl="0">
              <a:spcBef>
                <a:spcPts val="0"/>
              </a:spcBef>
              <a:spcAft>
                <a:spcPts val="0"/>
              </a:spcAft>
              <a:buNone/>
              <a:defRPr sz="2400">
                <a:latin typeface="Poppins Black"/>
                <a:ea typeface="Poppins Black"/>
                <a:cs typeface="Poppins Black"/>
                <a:sym typeface="Poppins Black"/>
              </a:defRPr>
            </a:lvl8pPr>
            <a:lvl9pPr lvl="8" rtl="0">
              <a:spcBef>
                <a:spcPts val="0"/>
              </a:spcBef>
              <a:spcAft>
                <a:spcPts val="0"/>
              </a:spcAft>
              <a:buNone/>
              <a:defRPr sz="2400">
                <a:latin typeface="Poppins Black"/>
                <a:ea typeface="Poppins Black"/>
                <a:cs typeface="Poppins Black"/>
                <a:sym typeface="Poppins Black"/>
              </a:defRPr>
            </a:lvl9pPr>
          </a:lstStyle>
          <a:p/>
        </p:txBody>
      </p:sp>
      <p:sp>
        <p:nvSpPr>
          <p:cNvPr id="37" name="Google Shape;37;p6"/>
          <p:cNvSpPr txBox="1"/>
          <p:nvPr>
            <p:ph idx="1" type="subTitle"/>
          </p:nvPr>
        </p:nvSpPr>
        <p:spPr>
          <a:xfrm>
            <a:off x="320050" y="2347350"/>
            <a:ext cx="3489000" cy="2449500"/>
          </a:xfrm>
          <a:prstGeom prst="rect">
            <a:avLst/>
          </a:prstGeom>
        </p:spPr>
        <p:txBody>
          <a:bodyPr anchorCtr="0" anchor="t" bIns="0" lIns="0" spcFirstLastPara="1" rIns="0" wrap="square" tIns="0">
            <a:noAutofit/>
          </a:bodyPr>
          <a:lstStyle>
            <a:lvl1pPr lvl="0" rtl="0">
              <a:spcBef>
                <a:spcPts val="750"/>
              </a:spcBef>
              <a:spcAft>
                <a:spcPts val="0"/>
              </a:spcAft>
              <a:buNone/>
              <a:defRPr sz="1600">
                <a:solidFill>
                  <a:srgbClr val="DD7975"/>
                </a:solidFill>
                <a:latin typeface="Poppins Medium"/>
                <a:ea typeface="Poppins Medium"/>
                <a:cs typeface="Poppins Medium"/>
                <a:sym typeface="Poppins Medium"/>
              </a:defRPr>
            </a:lvl1pPr>
            <a:lvl2pPr lvl="1" rtl="0">
              <a:spcBef>
                <a:spcPts val="750"/>
              </a:spcBef>
              <a:spcAft>
                <a:spcPts val="0"/>
              </a:spcAft>
              <a:buNone/>
              <a:defRPr b="1" sz="1800">
                <a:latin typeface="Poppins"/>
                <a:ea typeface="Poppins"/>
                <a:cs typeface="Poppins"/>
                <a:sym typeface="Poppins"/>
              </a:defRPr>
            </a:lvl2pPr>
            <a:lvl3pPr lvl="2" rtl="0">
              <a:spcBef>
                <a:spcPts val="750"/>
              </a:spcBef>
              <a:spcAft>
                <a:spcPts val="0"/>
              </a:spcAft>
              <a:buNone/>
              <a:defRPr b="1" sz="1800">
                <a:latin typeface="Poppins"/>
                <a:ea typeface="Poppins"/>
                <a:cs typeface="Poppins"/>
                <a:sym typeface="Poppins"/>
              </a:defRPr>
            </a:lvl3pPr>
            <a:lvl4pPr lvl="3" rtl="0">
              <a:spcBef>
                <a:spcPts val="750"/>
              </a:spcBef>
              <a:spcAft>
                <a:spcPts val="0"/>
              </a:spcAft>
              <a:buNone/>
              <a:defRPr b="1" sz="1800">
                <a:latin typeface="Poppins"/>
                <a:ea typeface="Poppins"/>
                <a:cs typeface="Poppins"/>
                <a:sym typeface="Poppins"/>
              </a:defRPr>
            </a:lvl4pPr>
            <a:lvl5pPr lvl="4" rtl="0">
              <a:spcBef>
                <a:spcPts val="750"/>
              </a:spcBef>
              <a:spcAft>
                <a:spcPts val="0"/>
              </a:spcAft>
              <a:buNone/>
              <a:defRPr b="1" sz="1800">
                <a:latin typeface="Poppins"/>
                <a:ea typeface="Poppins"/>
                <a:cs typeface="Poppins"/>
                <a:sym typeface="Poppins"/>
              </a:defRPr>
            </a:lvl5pPr>
            <a:lvl6pPr lvl="5" rtl="0">
              <a:spcBef>
                <a:spcPts val="750"/>
              </a:spcBef>
              <a:spcAft>
                <a:spcPts val="0"/>
              </a:spcAft>
              <a:buNone/>
              <a:defRPr b="1" sz="1800">
                <a:latin typeface="Poppins"/>
                <a:ea typeface="Poppins"/>
                <a:cs typeface="Poppins"/>
                <a:sym typeface="Poppins"/>
              </a:defRPr>
            </a:lvl6pPr>
            <a:lvl7pPr lvl="6" rtl="0">
              <a:spcBef>
                <a:spcPts val="750"/>
              </a:spcBef>
              <a:spcAft>
                <a:spcPts val="0"/>
              </a:spcAft>
              <a:buNone/>
              <a:defRPr b="1" sz="1800">
                <a:latin typeface="Poppins"/>
                <a:ea typeface="Poppins"/>
                <a:cs typeface="Poppins"/>
                <a:sym typeface="Poppins"/>
              </a:defRPr>
            </a:lvl7pPr>
            <a:lvl8pPr lvl="7" rtl="0">
              <a:spcBef>
                <a:spcPts val="750"/>
              </a:spcBef>
              <a:spcAft>
                <a:spcPts val="0"/>
              </a:spcAft>
              <a:buNone/>
              <a:defRPr b="1" sz="1800">
                <a:latin typeface="Poppins"/>
                <a:ea typeface="Poppins"/>
                <a:cs typeface="Poppins"/>
                <a:sym typeface="Poppins"/>
              </a:defRPr>
            </a:lvl8pPr>
            <a:lvl9pPr lvl="8" rtl="0">
              <a:spcBef>
                <a:spcPts val="750"/>
              </a:spcBef>
              <a:spcAft>
                <a:spcPts val="0"/>
              </a:spcAft>
              <a:buNone/>
              <a:defRPr b="1" sz="1800">
                <a:latin typeface="Poppins"/>
                <a:ea typeface="Poppins"/>
                <a:cs typeface="Poppins"/>
                <a:sym typeface="Poppins"/>
              </a:defRPr>
            </a:lvl9pPr>
          </a:lstStyle>
          <a:p/>
        </p:txBody>
      </p:sp>
      <p:sp>
        <p:nvSpPr>
          <p:cNvPr id="38" name="Google Shape;38;p6"/>
          <p:cNvSpPr/>
          <p:nvPr/>
        </p:nvSpPr>
        <p:spPr>
          <a:xfrm>
            <a:off x="320040" y="951375"/>
            <a:ext cx="818700" cy="121800"/>
          </a:xfrm>
          <a:prstGeom prst="rect">
            <a:avLst/>
          </a:prstGeom>
          <a:solidFill>
            <a:srgbClr val="DD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9CE"/>
              </a:solidFill>
            </a:endParaRPr>
          </a:p>
        </p:txBody>
      </p:sp>
      <p:sp>
        <p:nvSpPr>
          <p:cNvPr id="39" name="Google Shape;39;p6"/>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
                <a:solidFill>
                  <a:schemeClr val="lt2"/>
                </a:solidFill>
              </a:rPr>
              <a:t>© 2022 Social Finance, Inc. Confidential Information. Do not copy or distribute. </a:t>
            </a:r>
            <a:endParaRPr sz="400">
              <a:solidFill>
                <a:schemeClr val="lt2"/>
              </a:solidFill>
            </a:endParaRPr>
          </a:p>
          <a:p>
            <a:pPr indent="0" lvl="0" marL="0" marR="0" rtl="0" algn="l">
              <a:lnSpc>
                <a:spcPct val="90000"/>
              </a:lnSpc>
              <a:spcBef>
                <a:spcPts val="0"/>
              </a:spcBef>
              <a:spcAft>
                <a:spcPts val="0"/>
              </a:spcAft>
              <a:buClr>
                <a:srgbClr val="F2F2F2"/>
              </a:buClr>
              <a:buSzPts val="525"/>
              <a:buFont typeface="Arial"/>
              <a:buNone/>
            </a:pPr>
            <a:r>
              <a:t/>
            </a:r>
            <a:endParaRPr sz="400">
              <a:solidFill>
                <a:schemeClr val="l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A – Cantaloupe" showMasterSp="0">
  <p:cSld name="Callout 2_1_2_1_1_1">
    <p:bg>
      <p:bgPr>
        <a:solidFill>
          <a:srgbClr val="DD7975"/>
        </a:solidFill>
      </p:bgPr>
    </p:bg>
    <p:spTree>
      <p:nvGrpSpPr>
        <p:cNvPr id="40" name="Shape 40"/>
        <p:cNvGrpSpPr/>
        <p:nvPr/>
      </p:nvGrpSpPr>
      <p:grpSpPr>
        <a:xfrm>
          <a:off x="0" y="0"/>
          <a:ext cx="0" cy="0"/>
          <a:chOff x="0" y="0"/>
          <a:chExt cx="0" cy="0"/>
        </a:xfrm>
      </p:grpSpPr>
      <p:pic>
        <p:nvPicPr>
          <p:cNvPr id="41" name="Google Shape;4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7"/>
          <p:cNvSpPr txBox="1"/>
          <p:nvPr>
            <p:ph type="title"/>
          </p:nvPr>
        </p:nvSpPr>
        <p:spPr>
          <a:xfrm>
            <a:off x="320050" y="1885250"/>
            <a:ext cx="3757200" cy="383700"/>
          </a:xfrm>
          <a:prstGeom prst="rect">
            <a:avLst/>
          </a:prstGeom>
        </p:spPr>
        <p:txBody>
          <a:bodyPr anchorCtr="0" anchor="b" bIns="0" lIns="0" spcFirstLastPara="1" rIns="0" wrap="square" tIns="0">
            <a:noAutofit/>
          </a:bodyPr>
          <a:lstStyle>
            <a:lvl1pPr lvl="0" rtl="0">
              <a:spcBef>
                <a:spcPts val="0"/>
              </a:spcBef>
              <a:spcAft>
                <a:spcPts val="0"/>
              </a:spcAft>
              <a:buNone/>
              <a:defRPr sz="3000">
                <a:solidFill>
                  <a:srgbClr val="201747"/>
                </a:solidFill>
                <a:latin typeface="Poppins Black"/>
                <a:ea typeface="Poppins Black"/>
                <a:cs typeface="Poppins Black"/>
                <a:sym typeface="Poppins Black"/>
              </a:defRPr>
            </a:lvl1pPr>
            <a:lvl2pPr lvl="1" rtl="0">
              <a:spcBef>
                <a:spcPts val="0"/>
              </a:spcBef>
              <a:spcAft>
                <a:spcPts val="0"/>
              </a:spcAft>
              <a:buNone/>
              <a:defRPr sz="2400">
                <a:latin typeface="Poppins Black"/>
                <a:ea typeface="Poppins Black"/>
                <a:cs typeface="Poppins Black"/>
                <a:sym typeface="Poppins Black"/>
              </a:defRPr>
            </a:lvl2pPr>
            <a:lvl3pPr lvl="2" rtl="0">
              <a:spcBef>
                <a:spcPts val="0"/>
              </a:spcBef>
              <a:spcAft>
                <a:spcPts val="0"/>
              </a:spcAft>
              <a:buNone/>
              <a:defRPr sz="2400">
                <a:latin typeface="Poppins Black"/>
                <a:ea typeface="Poppins Black"/>
                <a:cs typeface="Poppins Black"/>
                <a:sym typeface="Poppins Black"/>
              </a:defRPr>
            </a:lvl3pPr>
            <a:lvl4pPr lvl="3" rtl="0">
              <a:spcBef>
                <a:spcPts val="0"/>
              </a:spcBef>
              <a:spcAft>
                <a:spcPts val="0"/>
              </a:spcAft>
              <a:buNone/>
              <a:defRPr sz="2400">
                <a:latin typeface="Poppins Black"/>
                <a:ea typeface="Poppins Black"/>
                <a:cs typeface="Poppins Black"/>
                <a:sym typeface="Poppins Black"/>
              </a:defRPr>
            </a:lvl4pPr>
            <a:lvl5pPr lvl="4" rtl="0">
              <a:spcBef>
                <a:spcPts val="0"/>
              </a:spcBef>
              <a:spcAft>
                <a:spcPts val="0"/>
              </a:spcAft>
              <a:buNone/>
              <a:defRPr sz="2400">
                <a:latin typeface="Poppins Black"/>
                <a:ea typeface="Poppins Black"/>
                <a:cs typeface="Poppins Black"/>
                <a:sym typeface="Poppins Black"/>
              </a:defRPr>
            </a:lvl5pPr>
            <a:lvl6pPr lvl="5" rtl="0">
              <a:spcBef>
                <a:spcPts val="0"/>
              </a:spcBef>
              <a:spcAft>
                <a:spcPts val="0"/>
              </a:spcAft>
              <a:buNone/>
              <a:defRPr sz="2400">
                <a:latin typeface="Poppins Black"/>
                <a:ea typeface="Poppins Black"/>
                <a:cs typeface="Poppins Black"/>
                <a:sym typeface="Poppins Black"/>
              </a:defRPr>
            </a:lvl6pPr>
            <a:lvl7pPr lvl="6" rtl="0">
              <a:spcBef>
                <a:spcPts val="0"/>
              </a:spcBef>
              <a:spcAft>
                <a:spcPts val="0"/>
              </a:spcAft>
              <a:buNone/>
              <a:defRPr sz="2400">
                <a:latin typeface="Poppins Black"/>
                <a:ea typeface="Poppins Black"/>
                <a:cs typeface="Poppins Black"/>
                <a:sym typeface="Poppins Black"/>
              </a:defRPr>
            </a:lvl7pPr>
            <a:lvl8pPr lvl="7" rtl="0">
              <a:spcBef>
                <a:spcPts val="0"/>
              </a:spcBef>
              <a:spcAft>
                <a:spcPts val="0"/>
              </a:spcAft>
              <a:buNone/>
              <a:defRPr sz="2400">
                <a:latin typeface="Poppins Black"/>
                <a:ea typeface="Poppins Black"/>
                <a:cs typeface="Poppins Black"/>
                <a:sym typeface="Poppins Black"/>
              </a:defRPr>
            </a:lvl8pPr>
            <a:lvl9pPr lvl="8" rtl="0">
              <a:spcBef>
                <a:spcPts val="0"/>
              </a:spcBef>
              <a:spcAft>
                <a:spcPts val="0"/>
              </a:spcAft>
              <a:buNone/>
              <a:defRPr sz="2400">
                <a:latin typeface="Poppins Black"/>
                <a:ea typeface="Poppins Black"/>
                <a:cs typeface="Poppins Black"/>
                <a:sym typeface="Poppins Black"/>
              </a:defRPr>
            </a:lvl9pPr>
          </a:lstStyle>
          <a:p/>
        </p:txBody>
      </p:sp>
      <p:sp>
        <p:nvSpPr>
          <p:cNvPr id="43" name="Google Shape;43;p7"/>
          <p:cNvSpPr txBox="1"/>
          <p:nvPr>
            <p:ph idx="1" type="subTitle"/>
          </p:nvPr>
        </p:nvSpPr>
        <p:spPr>
          <a:xfrm>
            <a:off x="320050" y="2271150"/>
            <a:ext cx="4911600" cy="352200"/>
          </a:xfrm>
          <a:prstGeom prst="rect">
            <a:avLst/>
          </a:prstGeom>
        </p:spPr>
        <p:txBody>
          <a:bodyPr anchorCtr="0" anchor="t" bIns="0" lIns="0" spcFirstLastPara="1" rIns="0" wrap="square" tIns="0">
            <a:noAutofit/>
          </a:bodyPr>
          <a:lstStyle>
            <a:lvl1pPr lvl="0" rtl="0">
              <a:spcBef>
                <a:spcPts val="750"/>
              </a:spcBef>
              <a:spcAft>
                <a:spcPts val="0"/>
              </a:spcAft>
              <a:buNone/>
              <a:defRPr sz="1600">
                <a:solidFill>
                  <a:schemeClr val="accent1"/>
                </a:solidFill>
                <a:latin typeface="Poppins Medium"/>
                <a:ea typeface="Poppins Medium"/>
                <a:cs typeface="Poppins Medium"/>
                <a:sym typeface="Poppins Medium"/>
              </a:defRPr>
            </a:lvl1pPr>
            <a:lvl2pPr lvl="1" rtl="0">
              <a:spcBef>
                <a:spcPts val="750"/>
              </a:spcBef>
              <a:spcAft>
                <a:spcPts val="0"/>
              </a:spcAft>
              <a:buNone/>
              <a:defRPr b="1" sz="1800">
                <a:latin typeface="Poppins"/>
                <a:ea typeface="Poppins"/>
                <a:cs typeface="Poppins"/>
                <a:sym typeface="Poppins"/>
              </a:defRPr>
            </a:lvl2pPr>
            <a:lvl3pPr lvl="2" rtl="0">
              <a:spcBef>
                <a:spcPts val="750"/>
              </a:spcBef>
              <a:spcAft>
                <a:spcPts val="0"/>
              </a:spcAft>
              <a:buNone/>
              <a:defRPr b="1" sz="1800">
                <a:latin typeface="Poppins"/>
                <a:ea typeface="Poppins"/>
                <a:cs typeface="Poppins"/>
                <a:sym typeface="Poppins"/>
              </a:defRPr>
            </a:lvl3pPr>
            <a:lvl4pPr lvl="3" rtl="0">
              <a:spcBef>
                <a:spcPts val="750"/>
              </a:spcBef>
              <a:spcAft>
                <a:spcPts val="0"/>
              </a:spcAft>
              <a:buNone/>
              <a:defRPr b="1" sz="1800">
                <a:latin typeface="Poppins"/>
                <a:ea typeface="Poppins"/>
                <a:cs typeface="Poppins"/>
                <a:sym typeface="Poppins"/>
              </a:defRPr>
            </a:lvl4pPr>
            <a:lvl5pPr lvl="4" rtl="0">
              <a:spcBef>
                <a:spcPts val="750"/>
              </a:spcBef>
              <a:spcAft>
                <a:spcPts val="0"/>
              </a:spcAft>
              <a:buNone/>
              <a:defRPr b="1" sz="1800">
                <a:latin typeface="Poppins"/>
                <a:ea typeface="Poppins"/>
                <a:cs typeface="Poppins"/>
                <a:sym typeface="Poppins"/>
              </a:defRPr>
            </a:lvl5pPr>
            <a:lvl6pPr lvl="5" rtl="0">
              <a:spcBef>
                <a:spcPts val="750"/>
              </a:spcBef>
              <a:spcAft>
                <a:spcPts val="0"/>
              </a:spcAft>
              <a:buNone/>
              <a:defRPr b="1" sz="1800">
                <a:latin typeface="Poppins"/>
                <a:ea typeface="Poppins"/>
                <a:cs typeface="Poppins"/>
                <a:sym typeface="Poppins"/>
              </a:defRPr>
            </a:lvl6pPr>
            <a:lvl7pPr lvl="6" rtl="0">
              <a:spcBef>
                <a:spcPts val="750"/>
              </a:spcBef>
              <a:spcAft>
                <a:spcPts val="0"/>
              </a:spcAft>
              <a:buNone/>
              <a:defRPr b="1" sz="1800">
                <a:latin typeface="Poppins"/>
                <a:ea typeface="Poppins"/>
                <a:cs typeface="Poppins"/>
                <a:sym typeface="Poppins"/>
              </a:defRPr>
            </a:lvl7pPr>
            <a:lvl8pPr lvl="7" rtl="0">
              <a:spcBef>
                <a:spcPts val="750"/>
              </a:spcBef>
              <a:spcAft>
                <a:spcPts val="0"/>
              </a:spcAft>
              <a:buNone/>
              <a:defRPr b="1" sz="1800">
                <a:latin typeface="Poppins"/>
                <a:ea typeface="Poppins"/>
                <a:cs typeface="Poppins"/>
                <a:sym typeface="Poppins"/>
              </a:defRPr>
            </a:lvl8pPr>
            <a:lvl9pPr lvl="8" rtl="0">
              <a:spcBef>
                <a:spcPts val="750"/>
              </a:spcBef>
              <a:spcAft>
                <a:spcPts val="0"/>
              </a:spcAft>
              <a:buNone/>
              <a:defRPr b="1" sz="1800">
                <a:latin typeface="Poppins"/>
                <a:ea typeface="Poppins"/>
                <a:cs typeface="Poppins"/>
                <a:sym typeface="Poppins"/>
              </a:defRPr>
            </a:lvl9pPr>
          </a:lstStyle>
          <a:p/>
        </p:txBody>
      </p:sp>
      <p:sp>
        <p:nvSpPr>
          <p:cNvPr id="44" name="Google Shape;44;p7"/>
          <p:cNvSpPr/>
          <p:nvPr/>
        </p:nvSpPr>
        <p:spPr>
          <a:xfrm>
            <a:off x="320040" y="951375"/>
            <a:ext cx="818700" cy="121800"/>
          </a:xfrm>
          <a:prstGeom prst="rect">
            <a:avLst/>
          </a:prstGeom>
          <a:solidFill>
            <a:srgbClr val="00A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9CE"/>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 Quote" showMasterSp="0">
  <p:cSld name="Callout 2_1_1">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0" l="2308" r="2308" t="0"/>
          <a:stretch/>
        </p:blipFill>
        <p:spPr>
          <a:xfrm>
            <a:off x="0" y="0"/>
            <a:ext cx="9144002" cy="5143500"/>
          </a:xfrm>
          <a:prstGeom prst="rect">
            <a:avLst/>
          </a:prstGeom>
          <a:noFill/>
          <a:ln>
            <a:noFill/>
          </a:ln>
        </p:spPr>
      </p:pic>
      <p:sp>
        <p:nvSpPr>
          <p:cNvPr id="47" name="Google Shape;47;p8"/>
          <p:cNvSpPr/>
          <p:nvPr/>
        </p:nvSpPr>
        <p:spPr>
          <a:xfrm>
            <a:off x="4572000" y="571500"/>
            <a:ext cx="4572000" cy="4073400"/>
          </a:xfrm>
          <a:prstGeom prst="rect">
            <a:avLst/>
          </a:prstGeom>
          <a:solidFill>
            <a:srgbClr val="2017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5035500" y="1192700"/>
            <a:ext cx="501900" cy="117000"/>
          </a:xfrm>
          <a:prstGeom prst="rect">
            <a:avLst/>
          </a:prstGeom>
          <a:solidFill>
            <a:srgbClr val="DD7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9CE"/>
              </a:solidFill>
              <a:highlight>
                <a:srgbClr val="EB5159"/>
              </a:highlight>
            </a:endParaRPr>
          </a:p>
        </p:txBody>
      </p:sp>
      <p:sp>
        <p:nvSpPr>
          <p:cNvPr id="49" name="Google Shape;49;p8"/>
          <p:cNvSpPr txBox="1"/>
          <p:nvPr/>
        </p:nvSpPr>
        <p:spPr>
          <a:xfrm>
            <a:off x="8082600" y="571503"/>
            <a:ext cx="1061400" cy="10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0">
                <a:solidFill>
                  <a:srgbClr val="DD7975"/>
                </a:solidFill>
                <a:latin typeface="Montserrat ExtraBold"/>
                <a:ea typeface="Montserrat ExtraBold"/>
                <a:cs typeface="Montserrat ExtraBold"/>
                <a:sym typeface="Montserrat ExtraBold"/>
              </a:rPr>
              <a:t>”</a:t>
            </a:r>
            <a:endParaRPr sz="10000">
              <a:solidFill>
                <a:srgbClr val="DD7975"/>
              </a:solidFill>
              <a:latin typeface="Montserrat ExtraBold"/>
              <a:ea typeface="Montserrat ExtraBold"/>
              <a:cs typeface="Montserrat ExtraBold"/>
              <a:sym typeface="Montserrat ExtraBold"/>
            </a:endParaRPr>
          </a:p>
        </p:txBody>
      </p:sp>
      <p:sp>
        <p:nvSpPr>
          <p:cNvPr id="50" name="Google Shape;50;p8"/>
          <p:cNvSpPr txBox="1"/>
          <p:nvPr>
            <p:ph type="title"/>
          </p:nvPr>
        </p:nvSpPr>
        <p:spPr>
          <a:xfrm>
            <a:off x="5035500" y="1469575"/>
            <a:ext cx="3867000" cy="2529000"/>
          </a:xfrm>
          <a:prstGeom prst="rect">
            <a:avLst/>
          </a:prstGeom>
        </p:spPr>
        <p:txBody>
          <a:bodyPr anchorCtr="0" anchor="t" bIns="0" lIns="0" spcFirstLastPara="1" rIns="0" wrap="square" tIns="0">
            <a:noAutofit/>
          </a:bodyPr>
          <a:lstStyle>
            <a:lvl1pPr lvl="0">
              <a:spcBef>
                <a:spcPts val="0"/>
              </a:spcBef>
              <a:spcAft>
                <a:spcPts val="0"/>
              </a:spcAft>
              <a:buNone/>
              <a:defRPr>
                <a:latin typeface="Poppins Black"/>
                <a:ea typeface="Poppins Black"/>
                <a:cs typeface="Poppins Black"/>
                <a:sym typeface="Poppins Black"/>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1" name="Google Shape;51;p8"/>
          <p:cNvSpPr txBox="1"/>
          <p:nvPr/>
        </p:nvSpPr>
        <p:spPr>
          <a:xfrm>
            <a:off x="8795425" y="5017300"/>
            <a:ext cx="945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600">
                <a:solidFill>
                  <a:srgbClr val="FFFFFF"/>
                </a:solidFill>
                <a:latin typeface="Arial"/>
                <a:ea typeface="Arial"/>
                <a:cs typeface="Arial"/>
                <a:sym typeface="Arial"/>
              </a:rPr>
              <a:t>‹#›</a:t>
            </a:fld>
            <a:endParaRPr sz="600">
              <a:solidFill>
                <a:srgbClr val="FFFFFF"/>
              </a:solidFill>
              <a:latin typeface="Arial"/>
              <a:ea typeface="Arial"/>
              <a:cs typeface="Arial"/>
              <a:sym typeface="Arial"/>
            </a:endParaRPr>
          </a:p>
        </p:txBody>
      </p:sp>
      <p:sp>
        <p:nvSpPr>
          <p:cNvPr id="52" name="Google Shape;52;p8"/>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2F2F2"/>
              </a:buClr>
              <a:buSzPts val="525"/>
              <a:buFont typeface="Arial"/>
              <a:buNone/>
            </a:pPr>
            <a:r>
              <a:rPr lang="en-US" sz="400">
                <a:solidFill>
                  <a:srgbClr val="FFFFFF"/>
                </a:solidFill>
              </a:rPr>
              <a:t>© 2022 Social Finance, Inc. Confidential Information. Do not copy or distribute. </a:t>
            </a:r>
            <a:endParaRPr sz="40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Primary">
  <p:cSld name="Title Only _1">
    <p:spTree>
      <p:nvGrpSpPr>
        <p:cNvPr id="53" name="Shape 53"/>
        <p:cNvGrpSpPr/>
        <p:nvPr/>
      </p:nvGrpSpPr>
      <p:grpSpPr>
        <a:xfrm>
          <a:off x="0" y="0"/>
          <a:ext cx="0" cy="0"/>
          <a:chOff x="0" y="0"/>
          <a:chExt cx="0" cy="0"/>
        </a:xfrm>
      </p:grpSpPr>
      <p:sp>
        <p:nvSpPr>
          <p:cNvPr id="54" name="Google Shape;54;p9"/>
          <p:cNvSpPr txBox="1"/>
          <p:nvPr>
            <p:ph type="title"/>
          </p:nvPr>
        </p:nvSpPr>
        <p:spPr>
          <a:xfrm>
            <a:off x="298025" y="268491"/>
            <a:ext cx="3555600" cy="3228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2"/>
              </a:buClr>
              <a:buSzPts val="1400"/>
              <a:buFont typeface="Poppins SemiBold"/>
              <a:buNone/>
              <a:defRPr i="0" sz="1400" u="none" cap="none" strike="noStrike">
                <a:solidFill>
                  <a:schemeClr val="lt2"/>
                </a:solidFill>
                <a:latin typeface="Poppins SemiBold"/>
                <a:ea typeface="Poppins SemiBold"/>
                <a:cs typeface="Poppins SemiBold"/>
                <a:sym typeface="Poppins SemiBold"/>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itle, Subtitle">
  <p:cSld name="Title, Subtitle and Two Columns">
    <p:spTree>
      <p:nvGrpSpPr>
        <p:cNvPr id="55" name="Shape 55"/>
        <p:cNvGrpSpPr/>
        <p:nvPr/>
      </p:nvGrpSpPr>
      <p:grpSpPr>
        <a:xfrm>
          <a:off x="0" y="0"/>
          <a:ext cx="0" cy="0"/>
          <a:chOff x="0" y="0"/>
          <a:chExt cx="0" cy="0"/>
        </a:xfrm>
      </p:grpSpPr>
      <p:graphicFrame>
        <p:nvGraphicFramePr>
          <p:cNvPr id="56" name="Google Shape;56;p10"/>
          <p:cNvGraphicFramePr/>
          <p:nvPr/>
        </p:nvGraphicFramePr>
        <p:xfrm>
          <a:off x="299250" y="845924"/>
          <a:ext cx="3000000" cy="3000000"/>
        </p:xfrm>
        <a:graphic>
          <a:graphicData uri="http://schemas.openxmlformats.org/drawingml/2006/table">
            <a:tbl>
              <a:tblPr>
                <a:noFill/>
                <a:tableStyleId>{4E8FE730-9762-4CAF-8CAB-E0262A211C1E}</a:tableStyleId>
              </a:tblPr>
              <a:tblGrid>
                <a:gridCol w="1922100"/>
                <a:gridCol w="3195525"/>
                <a:gridCol w="3427875"/>
              </a:tblGrid>
              <a:tr h="285350">
                <a:tc>
                  <a:txBody>
                    <a:bodyPr/>
                    <a:lstStyle/>
                    <a:p>
                      <a:pPr indent="0" lvl="0" marL="0" rtl="0" algn="l">
                        <a:spcBef>
                          <a:spcPts val="0"/>
                        </a:spcBef>
                        <a:spcAft>
                          <a:spcPts val="0"/>
                        </a:spcAft>
                        <a:buNone/>
                      </a:pPr>
                      <a:r>
                        <a:t/>
                      </a:r>
                      <a:endParaRPr sz="600">
                        <a:solidFill>
                          <a:srgbClr val="FFFFFF"/>
                        </a:solidFill>
                        <a:latin typeface="Montserrat"/>
                        <a:ea typeface="Montserrat"/>
                        <a:cs typeface="Montserrat"/>
                        <a:sym typeface="Montserrat"/>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1747"/>
                    </a:solidFill>
                  </a:tcPr>
                </a:tc>
                <a:tc>
                  <a:txBody>
                    <a:bodyPr/>
                    <a:lstStyle/>
                    <a:p>
                      <a:pPr indent="0" lvl="0" marL="0" rtl="0" algn="ctr">
                        <a:spcBef>
                          <a:spcPts val="0"/>
                        </a:spcBef>
                        <a:spcAft>
                          <a:spcPts val="0"/>
                        </a:spcAft>
                        <a:buNone/>
                      </a:pPr>
                      <a:r>
                        <a:rPr b="1" lang="en-US" sz="1000">
                          <a:solidFill>
                            <a:srgbClr val="FFFFFF"/>
                          </a:solidFill>
                          <a:latin typeface="Poppins"/>
                          <a:ea typeface="Poppins"/>
                          <a:cs typeface="Poppins"/>
                          <a:sym typeface="Poppins"/>
                        </a:rPr>
                        <a:t>Click to edit master title style</a:t>
                      </a:r>
                      <a:endParaRPr b="1" sz="1000">
                        <a:solidFill>
                          <a:srgbClr val="FFFFFF"/>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1747"/>
                    </a:solidFill>
                  </a:tcPr>
                </a:tc>
                <a:tc>
                  <a:txBody>
                    <a:bodyPr/>
                    <a:lstStyle/>
                    <a:p>
                      <a:pPr indent="0" lvl="0" marL="0" rtl="0" algn="ctr">
                        <a:spcBef>
                          <a:spcPts val="0"/>
                        </a:spcBef>
                        <a:spcAft>
                          <a:spcPts val="0"/>
                        </a:spcAft>
                        <a:buNone/>
                      </a:pPr>
                      <a:r>
                        <a:rPr b="1" lang="en-US" sz="1000">
                          <a:solidFill>
                            <a:schemeClr val="lt1"/>
                          </a:solidFill>
                          <a:latin typeface="Poppins"/>
                          <a:ea typeface="Poppins"/>
                          <a:cs typeface="Poppins"/>
                          <a:sym typeface="Poppins"/>
                        </a:rPr>
                        <a:t>Click to edit master title style</a:t>
                      </a:r>
                      <a:endParaRPr b="1" sz="1000">
                        <a:solidFill>
                          <a:srgbClr val="FFFFFF"/>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1747"/>
                    </a:solidFill>
                  </a:tcPr>
                </a:tc>
              </a:tr>
              <a:tr h="1890550">
                <a:tc>
                  <a:txBody>
                    <a:bodyPr/>
                    <a:lstStyle/>
                    <a:p>
                      <a:pPr indent="0" lvl="0" marL="0" rtl="0" algn="l">
                        <a:spcBef>
                          <a:spcPts val="0"/>
                        </a:spcBef>
                        <a:spcAft>
                          <a:spcPts val="0"/>
                        </a:spcAft>
                        <a:buNone/>
                      </a:pPr>
                      <a:r>
                        <a:rPr b="1" lang="en-US">
                          <a:solidFill>
                            <a:srgbClr val="FFFFFF"/>
                          </a:solidFill>
                          <a:latin typeface="Poppins"/>
                          <a:ea typeface="Poppins"/>
                          <a:cs typeface="Poppins"/>
                          <a:sym typeface="Poppins"/>
                        </a:rPr>
                        <a:t>Click to edit master title style</a:t>
                      </a:r>
                      <a:endParaRPr b="1">
                        <a:solidFill>
                          <a:srgbClr val="FFFFFF"/>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1747"/>
                    </a:solidFill>
                  </a:tcPr>
                </a:tc>
                <a:tc>
                  <a:txBody>
                    <a:bodyPr/>
                    <a:lstStyle/>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txBody>
                  <a:tcPr marT="68575" marB="68575" marR="91425" marL="142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84825">
                <a:tc>
                  <a:txBody>
                    <a:bodyPr/>
                    <a:lstStyle/>
                    <a:p>
                      <a:pPr indent="0" lvl="0" marL="0" rtl="0" algn="l">
                        <a:spcBef>
                          <a:spcPts val="0"/>
                        </a:spcBef>
                        <a:spcAft>
                          <a:spcPts val="0"/>
                        </a:spcAft>
                        <a:buNone/>
                      </a:pPr>
                      <a:r>
                        <a:rPr b="1" lang="en-US">
                          <a:solidFill>
                            <a:schemeClr val="lt1"/>
                          </a:solidFill>
                          <a:latin typeface="Poppins"/>
                          <a:ea typeface="Poppins"/>
                          <a:cs typeface="Poppins"/>
                          <a:sym typeface="Poppins"/>
                        </a:rPr>
                        <a:t>Click to edit master title style</a:t>
                      </a:r>
                      <a:endParaRPr b="1">
                        <a:solidFill>
                          <a:srgbClr val="FFFFFF"/>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1747"/>
                    </a:solidFill>
                  </a:tcPr>
                </a:tc>
                <a:tc>
                  <a:txBody>
                    <a:bodyPr/>
                    <a:lstStyle/>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b="1" sz="900">
                        <a:solidFill>
                          <a:srgbClr val="0B0146"/>
                        </a:solidFill>
                        <a:latin typeface="Poppins"/>
                        <a:ea typeface="Poppins"/>
                        <a:cs typeface="Poppins"/>
                        <a:sym typeface="Poppins"/>
                      </a:endParaRPr>
                    </a:p>
                  </a:txBody>
                  <a:tcPr marT="68575" marB="6857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sz="900">
                        <a:solidFill>
                          <a:srgbClr val="0B0146"/>
                        </a:solidFill>
                        <a:latin typeface="Poppins"/>
                        <a:ea typeface="Poppins"/>
                        <a:cs typeface="Poppins"/>
                        <a:sym typeface="Poppins"/>
                      </a:endParaRPr>
                    </a:p>
                    <a:p>
                      <a:pPr indent="-285750" lvl="0" marL="457200" rtl="0" algn="l">
                        <a:lnSpc>
                          <a:spcPct val="115000"/>
                        </a:lnSpc>
                        <a:spcBef>
                          <a:spcPts val="0"/>
                        </a:spcBef>
                        <a:spcAft>
                          <a:spcPts val="0"/>
                        </a:spcAft>
                        <a:buClr>
                          <a:srgbClr val="0B0146"/>
                        </a:buClr>
                        <a:buSzPts val="900"/>
                        <a:buFont typeface="Poppins"/>
                        <a:buAutoNum type="arabicPeriod"/>
                      </a:pPr>
                      <a:r>
                        <a:rPr lang="en-US" sz="900">
                          <a:solidFill>
                            <a:srgbClr val="0B0146"/>
                          </a:solidFill>
                          <a:latin typeface="Poppins"/>
                          <a:ea typeface="Poppins"/>
                          <a:cs typeface="Poppins"/>
                          <a:sym typeface="Poppins"/>
                        </a:rPr>
                        <a:t>Click to edit master title style</a:t>
                      </a:r>
                      <a:endParaRPr b="1" sz="900">
                        <a:solidFill>
                          <a:srgbClr val="0B0146"/>
                        </a:solidFill>
                        <a:latin typeface="Poppins"/>
                        <a:ea typeface="Poppins"/>
                        <a:cs typeface="Poppins"/>
                        <a:sym typeface="Poppins"/>
                      </a:endParaRPr>
                    </a:p>
                  </a:txBody>
                  <a:tcPr marT="68575" marB="68575" marR="91425" marL="142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7" name="Google Shape;57;p10"/>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2600"/>
              <a:buFont typeface="Poppins Black"/>
              <a:buNone/>
              <a:defRPr i="0" u="none" cap="none" strike="noStrike">
                <a:latin typeface="Poppins Black"/>
                <a:ea typeface="Poppins Black"/>
                <a:cs typeface="Poppins Black"/>
                <a:sym typeface="Poppins Black"/>
              </a:defRPr>
            </a:lvl1pPr>
            <a:lvl2pPr lvl="1" rtl="0">
              <a:spcBef>
                <a:spcPts val="0"/>
              </a:spcBef>
              <a:spcAft>
                <a:spcPts val="0"/>
              </a:spcAft>
              <a:buSzPts val="1400"/>
              <a:buFont typeface="Poppins Black"/>
              <a:buNone/>
              <a:defRPr sz="1800">
                <a:latin typeface="Poppins Black"/>
                <a:ea typeface="Poppins Black"/>
                <a:cs typeface="Poppins Black"/>
                <a:sym typeface="Poppins Black"/>
              </a:defRPr>
            </a:lvl2pPr>
            <a:lvl3pPr lvl="2" rtl="0">
              <a:spcBef>
                <a:spcPts val="0"/>
              </a:spcBef>
              <a:spcAft>
                <a:spcPts val="0"/>
              </a:spcAft>
              <a:buSzPts val="1400"/>
              <a:buFont typeface="Poppins Black"/>
              <a:buNone/>
              <a:defRPr sz="1800">
                <a:latin typeface="Poppins Black"/>
                <a:ea typeface="Poppins Black"/>
                <a:cs typeface="Poppins Black"/>
                <a:sym typeface="Poppins Black"/>
              </a:defRPr>
            </a:lvl3pPr>
            <a:lvl4pPr lvl="3" rtl="0">
              <a:spcBef>
                <a:spcPts val="0"/>
              </a:spcBef>
              <a:spcAft>
                <a:spcPts val="0"/>
              </a:spcAft>
              <a:buSzPts val="1400"/>
              <a:buFont typeface="Poppins Black"/>
              <a:buNone/>
              <a:defRPr sz="1800">
                <a:latin typeface="Poppins Black"/>
                <a:ea typeface="Poppins Black"/>
                <a:cs typeface="Poppins Black"/>
                <a:sym typeface="Poppins Black"/>
              </a:defRPr>
            </a:lvl4pPr>
            <a:lvl5pPr lvl="4" rtl="0">
              <a:spcBef>
                <a:spcPts val="0"/>
              </a:spcBef>
              <a:spcAft>
                <a:spcPts val="0"/>
              </a:spcAft>
              <a:buSzPts val="1400"/>
              <a:buFont typeface="Poppins Black"/>
              <a:buNone/>
              <a:defRPr sz="1800">
                <a:latin typeface="Poppins Black"/>
                <a:ea typeface="Poppins Black"/>
                <a:cs typeface="Poppins Black"/>
                <a:sym typeface="Poppins Black"/>
              </a:defRPr>
            </a:lvl5pPr>
            <a:lvl6pPr lvl="5" rtl="0">
              <a:spcBef>
                <a:spcPts val="0"/>
              </a:spcBef>
              <a:spcAft>
                <a:spcPts val="0"/>
              </a:spcAft>
              <a:buSzPts val="1400"/>
              <a:buFont typeface="Poppins Black"/>
              <a:buNone/>
              <a:defRPr sz="1800">
                <a:latin typeface="Poppins Black"/>
                <a:ea typeface="Poppins Black"/>
                <a:cs typeface="Poppins Black"/>
                <a:sym typeface="Poppins Black"/>
              </a:defRPr>
            </a:lvl6pPr>
            <a:lvl7pPr lvl="6" rtl="0">
              <a:spcBef>
                <a:spcPts val="0"/>
              </a:spcBef>
              <a:spcAft>
                <a:spcPts val="0"/>
              </a:spcAft>
              <a:buSzPts val="1400"/>
              <a:buFont typeface="Poppins Black"/>
              <a:buNone/>
              <a:defRPr sz="1800">
                <a:latin typeface="Poppins Black"/>
                <a:ea typeface="Poppins Black"/>
                <a:cs typeface="Poppins Black"/>
                <a:sym typeface="Poppins Black"/>
              </a:defRPr>
            </a:lvl7pPr>
            <a:lvl8pPr lvl="7" rtl="0">
              <a:spcBef>
                <a:spcPts val="0"/>
              </a:spcBef>
              <a:spcAft>
                <a:spcPts val="0"/>
              </a:spcAft>
              <a:buSzPts val="1400"/>
              <a:buFont typeface="Poppins Black"/>
              <a:buNone/>
              <a:defRPr sz="1800">
                <a:latin typeface="Poppins Black"/>
                <a:ea typeface="Poppins Black"/>
                <a:cs typeface="Poppins Black"/>
                <a:sym typeface="Poppins Black"/>
              </a:defRPr>
            </a:lvl8pPr>
            <a:lvl9pPr lvl="8" rtl="0">
              <a:spcBef>
                <a:spcPts val="0"/>
              </a:spcBef>
              <a:spcAft>
                <a:spcPts val="0"/>
              </a:spcAft>
              <a:buSzPts val="1400"/>
              <a:buFont typeface="Poppins Black"/>
              <a:buNone/>
              <a:defRPr sz="1800">
                <a:latin typeface="Poppins Black"/>
                <a:ea typeface="Poppins Black"/>
                <a:cs typeface="Poppins Black"/>
                <a:sym typeface="Poppins Black"/>
              </a:defRPr>
            </a:lvl9pPr>
          </a:lstStyle>
          <a:p/>
        </p:txBody>
      </p:sp>
      <p:pic>
        <p:nvPicPr>
          <p:cNvPr id="58" name="Google Shape;58;p10"/>
          <p:cNvPicPr preferRelativeResize="0"/>
          <p:nvPr/>
        </p:nvPicPr>
        <p:blipFill rotWithShape="1">
          <a:blip r:embed="rId2">
            <a:alphaModFix/>
          </a:blip>
          <a:srcRect b="22504" l="0" r="0" t="22499"/>
          <a:stretch/>
        </p:blipFill>
        <p:spPr>
          <a:xfrm>
            <a:off x="7812660" y="383700"/>
            <a:ext cx="1215800" cy="322899"/>
          </a:xfrm>
          <a:prstGeom prst="rect">
            <a:avLst/>
          </a:prstGeom>
          <a:noFill/>
          <a:ln>
            <a:noFill/>
          </a:ln>
        </p:spPr>
      </p:pic>
      <p:cxnSp>
        <p:nvCxnSpPr>
          <p:cNvPr id="59" name="Google Shape;59;p10"/>
          <p:cNvCxnSpPr/>
          <p:nvPr/>
        </p:nvCxnSpPr>
        <p:spPr>
          <a:xfrm>
            <a:off x="337275" y="737800"/>
            <a:ext cx="852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 name="Shape 7"/>
        <p:cNvGrpSpPr/>
        <p:nvPr/>
      </p:nvGrpSpPr>
      <p:grpSpPr>
        <a:xfrm>
          <a:off x="0" y="0"/>
          <a:ext cx="0" cy="0"/>
          <a:chOff x="0" y="0"/>
          <a:chExt cx="0" cy="0"/>
        </a:xfrm>
      </p:grpSpPr>
      <p:sp>
        <p:nvSpPr>
          <p:cNvPr id="8" name="Google Shape;8;p1"/>
          <p:cNvSpPr txBox="1"/>
          <p:nvPr>
            <p:ph type="title"/>
          </p:nvPr>
        </p:nvSpPr>
        <p:spPr>
          <a:xfrm>
            <a:off x="298026" y="304794"/>
            <a:ext cx="8554800" cy="4386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chemeClr val="lt2"/>
              </a:buClr>
              <a:buSzPts val="2600"/>
              <a:buFont typeface="Poppins"/>
              <a:buNone/>
              <a:defRPr b="1" i="0" sz="2600" u="none" cap="none" strike="noStrike">
                <a:solidFill>
                  <a:schemeClr val="lt2"/>
                </a:solidFill>
                <a:latin typeface="Poppins"/>
                <a:ea typeface="Poppins"/>
                <a:cs typeface="Poppins"/>
                <a:sym typeface="Poppins"/>
              </a:defRPr>
            </a:lvl1pPr>
            <a:lvl2pPr lvl="1">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2pPr>
            <a:lvl3pPr lvl="2">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3pPr>
            <a:lvl4pPr lvl="3">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4pPr>
            <a:lvl5pPr lvl="4">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5pPr>
            <a:lvl6pPr lvl="5">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6pPr>
            <a:lvl7pPr lvl="6">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7pPr>
            <a:lvl8pPr lvl="7">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8pPr>
            <a:lvl9pPr lvl="8">
              <a:spcBef>
                <a:spcPts val="0"/>
              </a:spcBef>
              <a:spcAft>
                <a:spcPts val="0"/>
              </a:spcAft>
              <a:buClr>
                <a:srgbClr val="201747"/>
              </a:buClr>
              <a:buSzPts val="1400"/>
              <a:buFont typeface="Poppins"/>
              <a:buNone/>
              <a:defRPr sz="1800">
                <a:solidFill>
                  <a:srgbClr val="201747"/>
                </a:solidFill>
                <a:latin typeface="Poppins"/>
                <a:ea typeface="Poppins"/>
                <a:cs typeface="Poppins"/>
                <a:sym typeface="Poppins"/>
              </a:defRPr>
            </a:lvl9pPr>
          </a:lstStyle>
          <a:p/>
        </p:txBody>
      </p:sp>
      <p:sp>
        <p:nvSpPr>
          <p:cNvPr id="9" name="Google Shape;9;p1"/>
          <p:cNvSpPr txBox="1"/>
          <p:nvPr>
            <p:ph idx="1" type="body"/>
          </p:nvPr>
        </p:nvSpPr>
        <p:spPr>
          <a:xfrm>
            <a:off x="222750" y="816093"/>
            <a:ext cx="8554800" cy="26490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750"/>
              </a:spcBef>
              <a:spcAft>
                <a:spcPts val="0"/>
              </a:spcAft>
              <a:buClr>
                <a:srgbClr val="00A9CE"/>
              </a:buClr>
              <a:buSzPts val="1800"/>
              <a:buFont typeface="Poppins Medium"/>
              <a:buChar char="•"/>
              <a:defRPr i="0" sz="1800" u="none" cap="none" strike="noStrike">
                <a:solidFill>
                  <a:srgbClr val="201747"/>
                </a:solidFill>
                <a:latin typeface="Poppins Medium"/>
                <a:ea typeface="Poppins Medium"/>
                <a:cs typeface="Poppins Medium"/>
                <a:sym typeface="Poppins Medium"/>
              </a:defRPr>
            </a:lvl1pPr>
            <a:lvl2pPr indent="-330200" lvl="1" marL="914400" marR="0" rtl="0" algn="l">
              <a:lnSpc>
                <a:spcPct val="90000"/>
              </a:lnSpc>
              <a:spcBef>
                <a:spcPts val="300"/>
              </a:spcBef>
              <a:spcAft>
                <a:spcPts val="0"/>
              </a:spcAft>
              <a:buClr>
                <a:srgbClr val="00A9CE"/>
              </a:buClr>
              <a:buSzPts val="1600"/>
              <a:buFont typeface="Poppins Medium"/>
              <a:buChar char="–"/>
              <a:defRPr i="0" sz="1600" u="none" cap="none" strike="noStrike">
                <a:solidFill>
                  <a:srgbClr val="201747"/>
                </a:solidFill>
                <a:latin typeface="Poppins Medium"/>
                <a:ea typeface="Poppins Medium"/>
                <a:cs typeface="Poppins Medium"/>
                <a:sym typeface="Poppins Medium"/>
              </a:defRPr>
            </a:lvl2pPr>
            <a:lvl3pPr indent="-317500" lvl="2" marL="1371600" marR="0" rtl="0" algn="l">
              <a:lnSpc>
                <a:spcPct val="90000"/>
              </a:lnSpc>
              <a:spcBef>
                <a:spcPts val="300"/>
              </a:spcBef>
              <a:spcAft>
                <a:spcPts val="0"/>
              </a:spcAft>
              <a:buClr>
                <a:srgbClr val="00A9CE"/>
              </a:buClr>
              <a:buSzPts val="1400"/>
              <a:buFont typeface="Poppins Medium"/>
              <a:buChar char="–"/>
              <a:defRPr i="0" u="none" cap="none" strike="noStrike">
                <a:solidFill>
                  <a:srgbClr val="201747"/>
                </a:solidFill>
                <a:latin typeface="Poppins Medium"/>
                <a:ea typeface="Poppins Medium"/>
                <a:cs typeface="Poppins Medium"/>
                <a:sym typeface="Poppins Medium"/>
              </a:defRPr>
            </a:lvl3pPr>
            <a:lvl4pPr indent="-304800" lvl="3" marL="1828800" marR="0" rtl="0" algn="l">
              <a:lnSpc>
                <a:spcPct val="90000"/>
              </a:lnSpc>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4pPr>
            <a:lvl5pPr indent="-304800" lvl="4" marL="2286000" marR="0" rtl="0" algn="l">
              <a:lnSpc>
                <a:spcPct val="90000"/>
              </a:lnSpc>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5pPr>
            <a:lvl6pPr indent="-304800" lvl="5" marL="2743200" marR="0" rtl="0" algn="l">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6pPr>
            <a:lvl7pPr indent="-304800" lvl="6" marL="3200400" marR="0" rtl="0" algn="l">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7pPr>
            <a:lvl8pPr indent="-304800" lvl="7" marL="3657600" marR="0" rtl="0" algn="l">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8pPr>
            <a:lvl9pPr indent="-304800" lvl="8" marL="4114800" marR="0" rtl="0" algn="l">
              <a:spcBef>
                <a:spcPts val="300"/>
              </a:spcBef>
              <a:spcAft>
                <a:spcPts val="0"/>
              </a:spcAft>
              <a:buClr>
                <a:srgbClr val="00A9CE"/>
              </a:buClr>
              <a:buSzPts val="1200"/>
              <a:buFont typeface="Poppins Medium"/>
              <a:buChar char="•"/>
              <a:defRPr i="0" sz="1200" u="none" cap="none" strike="noStrike">
                <a:solidFill>
                  <a:srgbClr val="201747"/>
                </a:solidFill>
                <a:latin typeface="Poppins Medium"/>
                <a:ea typeface="Poppins Medium"/>
                <a:cs typeface="Poppins Medium"/>
                <a:sym typeface="Poppins Medium"/>
              </a:defRPr>
            </a:lvl9pPr>
          </a:lstStyle>
          <a:p/>
        </p:txBody>
      </p:sp>
      <p:sp>
        <p:nvSpPr>
          <p:cNvPr id="10" name="Google Shape;10;p1"/>
          <p:cNvSpPr txBox="1"/>
          <p:nvPr/>
        </p:nvSpPr>
        <p:spPr>
          <a:xfrm>
            <a:off x="8923475" y="4968525"/>
            <a:ext cx="945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600">
                <a:solidFill>
                  <a:schemeClr val="lt2"/>
                </a:solidFill>
                <a:latin typeface="Arial"/>
                <a:ea typeface="Arial"/>
                <a:cs typeface="Arial"/>
                <a:sym typeface="Arial"/>
              </a:rPr>
              <a:t>‹#›</a:t>
            </a:fld>
            <a:endParaRPr sz="600">
              <a:solidFill>
                <a:schemeClr val="lt2"/>
              </a:solidFill>
              <a:latin typeface="Arial"/>
              <a:ea typeface="Arial"/>
              <a:cs typeface="Arial"/>
              <a:sym typeface="Arial"/>
            </a:endParaRPr>
          </a:p>
        </p:txBody>
      </p:sp>
      <p:sp>
        <p:nvSpPr>
          <p:cNvPr id="11" name="Google Shape;11;p1"/>
          <p:cNvSpPr/>
          <p:nvPr/>
        </p:nvSpPr>
        <p:spPr>
          <a:xfrm>
            <a:off x="137307" y="4978417"/>
            <a:ext cx="8321400" cy="72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2F2F2"/>
              </a:buClr>
              <a:buSzPts val="525"/>
              <a:buFont typeface="Arial"/>
              <a:buNone/>
            </a:pPr>
            <a:r>
              <a:rPr lang="en-US" sz="400">
                <a:solidFill>
                  <a:schemeClr val="lt2"/>
                </a:solidFill>
              </a:rPr>
              <a:t>© 2022 Social Finance, Inc. Confidential Information. Do not copy or distribute. </a:t>
            </a:r>
            <a:endParaRPr sz="400">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docs.google.com/presentation/d/1eEgEyVIJPahTgXag-7-cEGPl_lCuGSTl_hf16CQh-WA/edit#slide=id.g11944e471cc_0_1397" TargetMode="External"/><Relationship Id="rId4" Type="http://schemas.openxmlformats.org/officeDocument/2006/relationships/hyperlink" Target="https://docs.google.com/document/d/1GkqNhANcfCWmd_WpmAFFwdVTxoJIqFoucIhvnWmT5oI/edit#heading=h.y1ydrdr1wk0c" TargetMode="External"/><Relationship Id="rId5" Type="http://schemas.openxmlformats.org/officeDocument/2006/relationships/hyperlink" Target="https://docs.google.com/document/d/1ug_TnIAqK28zDBq2RN9qeCyewRGtyRsoP1CLIKo8lHc/edit#heading=h.dken21iqaq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s://docs.google.com/presentation/d/1WLz2-RXYMuO_puZgddSNl2dckcOfASd5kVtzFNYTMJw/edit#slide=id.g1f23e5c86f5_0_9" TargetMode="External"/><Relationship Id="rId5" Type="http://schemas.openxmlformats.org/officeDocument/2006/relationships/hyperlink" Target="https://www.census.gov/quickfacts/fact/table/US/VET605221" TargetMode="External"/><Relationship Id="rId6" Type="http://schemas.openxmlformats.org/officeDocument/2006/relationships/hyperlink" Target="https://docs.google.com/presentation/d/14jv5UsEbOQ7OLnnuiTd0LG9RNVD7Mip-Z_yd9j-yclc/edit#slide=id.g21775d21244_0_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24.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84575" y="1160675"/>
            <a:ext cx="6090000" cy="133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US" sz="3200"/>
              <a:t>Member Purchase &amp; Refinance Survey Findings</a:t>
            </a:r>
            <a:endParaRPr b="0" sz="3200"/>
          </a:p>
        </p:txBody>
      </p:sp>
      <p:sp>
        <p:nvSpPr>
          <p:cNvPr id="164" name="Google Shape;164;p33"/>
          <p:cNvSpPr txBox="1"/>
          <p:nvPr>
            <p:ph idx="2" type="subTitle"/>
          </p:nvPr>
        </p:nvSpPr>
        <p:spPr>
          <a:xfrm>
            <a:off x="384575" y="2560650"/>
            <a:ext cx="6201000" cy="1999800"/>
          </a:xfrm>
          <a:prstGeom prst="rect">
            <a:avLst/>
          </a:prstGeom>
        </p:spPr>
        <p:txBody>
          <a:bodyPr anchorCtr="0" anchor="t" bIns="0" lIns="0" spcFirstLastPara="1" rIns="0" wrap="square" tIns="0">
            <a:noAutofit/>
          </a:bodyPr>
          <a:lstStyle/>
          <a:p>
            <a:pPr indent="0" lvl="0" marL="0" rtl="0" algn="l">
              <a:lnSpc>
                <a:spcPct val="115000"/>
              </a:lnSpc>
              <a:spcBef>
                <a:spcPts val="750"/>
              </a:spcBef>
              <a:spcAft>
                <a:spcPts val="0"/>
              </a:spcAft>
              <a:buNone/>
            </a:pPr>
            <a:r>
              <a:rPr lang="en-US" sz="1500"/>
              <a:t>Alexis McNutt Unis, Robert Schultz</a:t>
            </a:r>
            <a:endParaRPr sz="1500"/>
          </a:p>
          <a:p>
            <a:pPr indent="0" lvl="0" marL="0" rtl="0" algn="l">
              <a:lnSpc>
                <a:spcPct val="115000"/>
              </a:lnSpc>
              <a:spcBef>
                <a:spcPts val="750"/>
              </a:spcBef>
              <a:spcAft>
                <a:spcPts val="0"/>
              </a:spcAft>
              <a:buNone/>
            </a:pPr>
            <a:r>
              <a:t/>
            </a:r>
            <a:endParaRPr sz="1500"/>
          </a:p>
          <a:p>
            <a:pPr indent="0" lvl="0" marL="0" rtl="0" algn="l">
              <a:lnSpc>
                <a:spcPct val="100000"/>
              </a:lnSpc>
              <a:spcBef>
                <a:spcPts val="750"/>
              </a:spcBef>
              <a:spcAft>
                <a:spcPts val="0"/>
              </a:spcAft>
              <a:buNone/>
            </a:pPr>
            <a:r>
              <a:t/>
            </a:r>
            <a:endParaRPr sz="1500"/>
          </a:p>
        </p:txBody>
      </p:sp>
      <p:sp>
        <p:nvSpPr>
          <p:cNvPr id="165" name="Google Shape;165;p33"/>
          <p:cNvSpPr txBox="1"/>
          <p:nvPr>
            <p:ph idx="2" type="subTitle"/>
          </p:nvPr>
        </p:nvSpPr>
        <p:spPr>
          <a:xfrm>
            <a:off x="384575" y="4150350"/>
            <a:ext cx="5259600" cy="284700"/>
          </a:xfrm>
          <a:prstGeom prst="rect">
            <a:avLst/>
          </a:prstGeom>
        </p:spPr>
        <p:txBody>
          <a:bodyPr anchorCtr="0" anchor="t" bIns="0" lIns="0" spcFirstLastPara="1" rIns="0" wrap="square" tIns="0">
            <a:noAutofit/>
          </a:bodyPr>
          <a:lstStyle/>
          <a:p>
            <a:pPr indent="0" lvl="0" marL="0" rtl="0" algn="l">
              <a:spcBef>
                <a:spcPts val="750"/>
              </a:spcBef>
              <a:spcAft>
                <a:spcPts val="0"/>
              </a:spcAft>
              <a:buNone/>
            </a:pPr>
            <a:br>
              <a:rPr lang="en-US" sz="1100"/>
            </a:br>
            <a:r>
              <a:rPr lang="en-US" sz="1100"/>
              <a:t>October 2023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Experience</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Meeting members where they are at either digital or human, fast or at their own pace is preferred.</a:t>
            </a:r>
            <a:endParaRPr sz="2000">
              <a:solidFill>
                <a:schemeClr val="lt2"/>
              </a:solidFill>
              <a:latin typeface="Poppins SemiBold"/>
              <a:ea typeface="Poppins SemiBold"/>
              <a:cs typeface="Poppins SemiBold"/>
              <a:sym typeface="Poppins SemiBold"/>
            </a:endParaRPr>
          </a:p>
        </p:txBody>
      </p:sp>
      <p:sp>
        <p:nvSpPr>
          <p:cNvPr id="260" name="Google Shape;260;p42"/>
          <p:cNvSpPr txBox="1"/>
          <p:nvPr/>
        </p:nvSpPr>
        <p:spPr>
          <a:xfrm>
            <a:off x="459750" y="4096300"/>
            <a:ext cx="312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When it comes to the process of getting a mortgage, which of the following best describes your preferred experience?</a:t>
            </a:r>
            <a:r>
              <a:rPr lang="en-US" sz="600">
                <a:latin typeface="Poppins"/>
                <a:ea typeface="Poppins"/>
                <a:cs typeface="Poppins"/>
                <a:sym typeface="Poppins"/>
              </a:rPr>
              <a:t> n=350</a:t>
            </a:r>
            <a:br>
              <a:rPr lang="en-US" sz="600">
                <a:latin typeface="Poppins"/>
                <a:ea typeface="Poppins"/>
                <a:cs typeface="Poppins"/>
                <a:sym typeface="Poppins"/>
              </a:rPr>
            </a:br>
            <a:br>
              <a:rPr lang="en-US" sz="600">
                <a:latin typeface="Poppins"/>
                <a:ea typeface="Poppins"/>
                <a:cs typeface="Poppins"/>
                <a:sym typeface="Poppins"/>
              </a:rPr>
            </a:br>
            <a:r>
              <a:rPr lang="en-US" sz="600">
                <a:latin typeface="Poppins"/>
                <a:ea typeface="Poppins"/>
                <a:cs typeface="Poppins"/>
                <a:sym typeface="Poppins"/>
              </a:rPr>
              <a:t>When would you prefer to first hear from your loan officer? n=349</a:t>
            </a:r>
            <a:endParaRPr sz="800">
              <a:latin typeface="Poppins"/>
              <a:ea typeface="Poppins"/>
              <a:cs typeface="Poppins"/>
              <a:sym typeface="Poppins"/>
            </a:endParaRPr>
          </a:p>
        </p:txBody>
      </p:sp>
      <p:pic>
        <p:nvPicPr>
          <p:cNvPr id="261" name="Google Shape;261;p42" title="Chart"/>
          <p:cNvPicPr preferRelativeResize="0"/>
          <p:nvPr/>
        </p:nvPicPr>
        <p:blipFill>
          <a:blip r:embed="rId3">
            <a:alphaModFix/>
          </a:blip>
          <a:stretch>
            <a:fillRect/>
          </a:stretch>
        </p:blipFill>
        <p:spPr>
          <a:xfrm>
            <a:off x="590050" y="2398688"/>
            <a:ext cx="3772000" cy="1593351"/>
          </a:xfrm>
          <a:prstGeom prst="rect">
            <a:avLst/>
          </a:prstGeom>
          <a:noFill/>
          <a:ln>
            <a:noFill/>
          </a:ln>
        </p:spPr>
      </p:pic>
      <p:pic>
        <p:nvPicPr>
          <p:cNvPr id="262" name="Google Shape;262;p42" title="Chart"/>
          <p:cNvPicPr preferRelativeResize="0"/>
          <p:nvPr/>
        </p:nvPicPr>
        <p:blipFill>
          <a:blip r:embed="rId4">
            <a:alphaModFix/>
          </a:blip>
          <a:stretch>
            <a:fillRect/>
          </a:stretch>
        </p:blipFill>
        <p:spPr>
          <a:xfrm>
            <a:off x="4450125" y="2398688"/>
            <a:ext cx="4349876" cy="2085026"/>
          </a:xfrm>
          <a:prstGeom prst="rect">
            <a:avLst/>
          </a:prstGeom>
          <a:noFill/>
          <a:ln>
            <a:noFill/>
          </a:ln>
        </p:spPr>
      </p:pic>
      <p:sp>
        <p:nvSpPr>
          <p:cNvPr id="263" name="Google Shape;263;p42"/>
          <p:cNvSpPr txBox="1"/>
          <p:nvPr/>
        </p:nvSpPr>
        <p:spPr>
          <a:xfrm>
            <a:off x="4605400" y="1808600"/>
            <a:ext cx="4194600" cy="59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40% want to be contacted within minutes of submitting their mortgage application and 31% would like to be contacted within a few days of submitting their application.</a:t>
            </a:r>
            <a:endParaRPr b="1" sz="800">
              <a:latin typeface="Poppins"/>
              <a:ea typeface="Poppins"/>
              <a:cs typeface="Poppins"/>
              <a:sym typeface="Poppins"/>
            </a:endParaRPr>
          </a:p>
        </p:txBody>
      </p:sp>
      <p:sp>
        <p:nvSpPr>
          <p:cNvPr id="264" name="Google Shape;264;p42"/>
          <p:cNvSpPr txBox="1"/>
          <p:nvPr/>
        </p:nvSpPr>
        <p:spPr>
          <a:xfrm>
            <a:off x="459750" y="1808600"/>
            <a:ext cx="4032600" cy="59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Purchasers are split 50/50 between wanting a human-first experience and preferring a digital-first experience in the mortgage process. </a:t>
            </a:r>
            <a:endParaRPr b="1" sz="800">
              <a:latin typeface="Poppins"/>
              <a:ea typeface="Poppins"/>
              <a:cs typeface="Poppins"/>
              <a:sym typeface="Poppins"/>
            </a:endParaRPr>
          </a:p>
        </p:txBody>
      </p:sp>
      <p:pic>
        <p:nvPicPr>
          <p:cNvPr id="265" name="Google Shape;265;p42" title="Chart"/>
          <p:cNvPicPr preferRelativeResize="0"/>
          <p:nvPr/>
        </p:nvPicPr>
        <p:blipFill>
          <a:blip r:embed="rId5">
            <a:alphaModFix/>
          </a:blip>
          <a:stretch>
            <a:fillRect/>
          </a:stretch>
        </p:blipFill>
        <p:spPr>
          <a:xfrm>
            <a:off x="9254299" y="1808601"/>
            <a:ext cx="4811001" cy="2976825"/>
          </a:xfrm>
          <a:prstGeom prst="rect">
            <a:avLst/>
          </a:prstGeom>
          <a:noFill/>
          <a:ln>
            <a:noFill/>
          </a:ln>
        </p:spPr>
      </p:pic>
      <p:sp>
        <p:nvSpPr>
          <p:cNvPr id="266" name="Google Shape;266;p42"/>
          <p:cNvSpPr txBox="1"/>
          <p:nvPr/>
        </p:nvSpPr>
        <p:spPr>
          <a:xfrm>
            <a:off x="9254300" y="1241125"/>
            <a:ext cx="4631400" cy="59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Age is not a strong indicator of human vs digital-first preference, directionally it seems that younger borrowers prefer a more human-first experience, this could be due to </a:t>
            </a:r>
            <a:r>
              <a:rPr b="1" lang="en-US" sz="800">
                <a:latin typeface="Poppins"/>
                <a:ea typeface="Poppins"/>
                <a:cs typeface="Poppins"/>
                <a:sym typeface="Poppins"/>
              </a:rPr>
              <a:t>likelihood</a:t>
            </a:r>
            <a:r>
              <a:rPr b="1" lang="en-US" sz="800">
                <a:latin typeface="Poppins"/>
                <a:ea typeface="Poppins"/>
                <a:cs typeface="Poppins"/>
                <a:sym typeface="Poppins"/>
              </a:rPr>
              <a:t> of being a first-time homebuyer</a:t>
            </a:r>
            <a:endParaRPr b="1" sz="800">
              <a:latin typeface="Poppins"/>
              <a:ea typeface="Poppins"/>
              <a:cs typeface="Poppins"/>
              <a:sym typeface="Poppins"/>
            </a:endParaRPr>
          </a:p>
        </p:txBody>
      </p:sp>
      <p:sp>
        <p:nvSpPr>
          <p:cNvPr id="267" name="Google Shape;267;p42"/>
          <p:cNvSpPr txBox="1"/>
          <p:nvPr/>
        </p:nvSpPr>
        <p:spPr>
          <a:xfrm>
            <a:off x="9254300" y="4842175"/>
            <a:ext cx="312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When it comes to the process of getting a mortgage, which of the following best describes your preferred experience? by What is your age? n=340</a:t>
            </a:r>
            <a:endParaRPr sz="8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3" title="Chart"/>
          <p:cNvPicPr preferRelativeResize="0"/>
          <p:nvPr/>
        </p:nvPicPr>
        <p:blipFill>
          <a:blip r:embed="rId3">
            <a:alphaModFix/>
          </a:blip>
          <a:stretch>
            <a:fillRect/>
          </a:stretch>
        </p:blipFill>
        <p:spPr>
          <a:xfrm>
            <a:off x="2743650" y="1175725"/>
            <a:ext cx="5178850" cy="3708776"/>
          </a:xfrm>
          <a:prstGeom prst="rect">
            <a:avLst/>
          </a:prstGeom>
          <a:noFill/>
          <a:ln>
            <a:noFill/>
          </a:ln>
        </p:spPr>
      </p:pic>
      <p:sp>
        <p:nvSpPr>
          <p:cNvPr id="273" name="Google Shape;273;p43"/>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Loan consideration and selection</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30 year fixed remains the most considered and selected loan type, ARMs (5&amp;7 year), FHA and VA loans are the next most selected.</a:t>
            </a:r>
            <a:endParaRPr sz="2000">
              <a:solidFill>
                <a:schemeClr val="lt2"/>
              </a:solidFill>
              <a:latin typeface="Poppins SemiBold"/>
              <a:ea typeface="Poppins SemiBold"/>
              <a:cs typeface="Poppins SemiBold"/>
              <a:sym typeface="Poppins SemiBold"/>
            </a:endParaRPr>
          </a:p>
        </p:txBody>
      </p:sp>
      <p:sp>
        <p:nvSpPr>
          <p:cNvPr id="274" name="Google Shape;274;p43"/>
          <p:cNvSpPr txBox="1"/>
          <p:nvPr/>
        </p:nvSpPr>
        <p:spPr>
          <a:xfrm>
            <a:off x="459750" y="4096300"/>
            <a:ext cx="228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What types of mortgages did you consider? Please select all that apply. n=360</a:t>
            </a:r>
            <a:endParaRPr sz="600">
              <a:latin typeface="Poppins"/>
              <a:ea typeface="Poppins"/>
              <a:cs typeface="Poppins"/>
              <a:sym typeface="Poppins"/>
            </a:endParaRPr>
          </a:p>
          <a:p>
            <a:pPr indent="0" lvl="0" marL="0" rtl="0" algn="l">
              <a:spcBef>
                <a:spcPts val="0"/>
              </a:spcBef>
              <a:spcAft>
                <a:spcPts val="0"/>
              </a:spcAft>
              <a:buNone/>
            </a:pPr>
            <a:r>
              <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What mortgage did you select? </a:t>
            </a:r>
            <a:r>
              <a:rPr lang="en-US" sz="600">
                <a:latin typeface="Poppins"/>
                <a:ea typeface="Poppins"/>
                <a:cs typeface="Poppins"/>
                <a:sym typeface="Poppins"/>
              </a:rPr>
              <a:t>n=360</a:t>
            </a:r>
            <a:endParaRPr sz="800">
              <a:latin typeface="Poppins"/>
              <a:ea typeface="Poppins"/>
              <a:cs typeface="Poppins"/>
              <a:sym typeface="Poppins"/>
            </a:endParaRPr>
          </a:p>
        </p:txBody>
      </p:sp>
      <p:sp>
        <p:nvSpPr>
          <p:cNvPr id="275" name="Google Shape;275;p43"/>
          <p:cNvSpPr/>
          <p:nvPr/>
        </p:nvSpPr>
        <p:spPr>
          <a:xfrm>
            <a:off x="2938000" y="1910575"/>
            <a:ext cx="1882200" cy="525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76" name="Google Shape;276;p43"/>
          <p:cNvSpPr/>
          <p:nvPr/>
        </p:nvSpPr>
        <p:spPr>
          <a:xfrm>
            <a:off x="2938000" y="3231225"/>
            <a:ext cx="1882200" cy="253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84575" y="1160675"/>
            <a:ext cx="6090000" cy="133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US" sz="3200"/>
              <a:t>Appendix</a:t>
            </a:r>
            <a:endParaRPr b="0" sz="3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idx="4294967295" type="subTitle"/>
          </p:nvPr>
        </p:nvSpPr>
        <p:spPr>
          <a:xfrm>
            <a:off x="462450" y="1298175"/>
            <a:ext cx="2302500" cy="1985700"/>
          </a:xfrm>
          <a:prstGeom prst="rect">
            <a:avLst/>
          </a:prstGeom>
          <a:noFill/>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72% of recent home buyers were between the ages of 25 and 44</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68% of new home buyers are married</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82% of new buyers report making over 100k</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600"/>
              </a:spcAft>
              <a:buClr>
                <a:srgbClr val="000000"/>
              </a:buClr>
              <a:buSzPts val="1000"/>
              <a:buFont typeface="Poppins"/>
              <a:buChar char="●"/>
            </a:pPr>
            <a:r>
              <a:rPr lang="en-US" sz="1000">
                <a:solidFill>
                  <a:srgbClr val="000000"/>
                </a:solidFill>
                <a:latin typeface="Poppins"/>
                <a:ea typeface="Poppins"/>
                <a:cs typeface="Poppins"/>
                <a:sym typeface="Poppins"/>
              </a:rPr>
              <a:t>80% of all buyers report over a 720 credit score</a:t>
            </a:r>
            <a:endParaRPr sz="1000">
              <a:solidFill>
                <a:srgbClr val="000000"/>
              </a:solidFill>
              <a:latin typeface="Poppins"/>
              <a:ea typeface="Poppins"/>
              <a:cs typeface="Poppins"/>
              <a:sym typeface="Poppins"/>
            </a:endParaRPr>
          </a:p>
        </p:txBody>
      </p:sp>
      <p:sp>
        <p:nvSpPr>
          <p:cNvPr id="287" name="Google Shape;287;p45"/>
          <p:cNvSpPr txBox="1"/>
          <p:nvPr/>
        </p:nvSpPr>
        <p:spPr>
          <a:xfrm>
            <a:off x="462450" y="377000"/>
            <a:ext cx="5262000" cy="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A9CE"/>
              </a:buClr>
              <a:buSzPts val="1100"/>
              <a:buFont typeface="Arial"/>
              <a:buNone/>
            </a:pPr>
            <a:r>
              <a:rPr b="1" lang="en-US">
                <a:solidFill>
                  <a:srgbClr val="00A9CE"/>
                </a:solidFill>
                <a:latin typeface="Poppins"/>
                <a:ea typeface="Poppins"/>
                <a:cs typeface="Poppins"/>
                <a:sym typeface="Poppins"/>
              </a:rPr>
              <a:t>Purchaser profile</a:t>
            </a:r>
            <a:endParaRPr>
              <a:solidFill>
                <a:srgbClr val="00A9CE"/>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200">
                <a:solidFill>
                  <a:srgbClr val="201747"/>
                </a:solidFill>
                <a:latin typeface="Poppins SemiBold"/>
                <a:ea typeface="Poppins SemiBold"/>
                <a:cs typeface="Poppins SemiBold"/>
                <a:sym typeface="Poppins SemiBold"/>
              </a:rPr>
              <a:t>Demographics</a:t>
            </a:r>
            <a:endParaRPr sz="2200">
              <a:solidFill>
                <a:srgbClr val="201747"/>
              </a:solidFill>
              <a:latin typeface="Poppins SemiBold"/>
              <a:ea typeface="Poppins SemiBold"/>
              <a:cs typeface="Poppins SemiBold"/>
              <a:sym typeface="Poppins SemiBold"/>
            </a:endParaRPr>
          </a:p>
        </p:txBody>
      </p:sp>
      <p:pic>
        <p:nvPicPr>
          <p:cNvPr id="288" name="Google Shape;288;p45" title="Chart"/>
          <p:cNvPicPr preferRelativeResize="0"/>
          <p:nvPr/>
        </p:nvPicPr>
        <p:blipFill>
          <a:blip r:embed="rId3">
            <a:alphaModFix/>
          </a:blip>
          <a:stretch>
            <a:fillRect/>
          </a:stretch>
        </p:blipFill>
        <p:spPr>
          <a:xfrm>
            <a:off x="2867015" y="2968827"/>
            <a:ext cx="2971133" cy="1840698"/>
          </a:xfrm>
          <a:prstGeom prst="rect">
            <a:avLst/>
          </a:prstGeom>
          <a:noFill/>
          <a:ln>
            <a:noFill/>
          </a:ln>
        </p:spPr>
      </p:pic>
      <p:pic>
        <p:nvPicPr>
          <p:cNvPr id="289" name="Google Shape;289;p45" title="Chart"/>
          <p:cNvPicPr preferRelativeResize="0"/>
          <p:nvPr/>
        </p:nvPicPr>
        <p:blipFill>
          <a:blip r:embed="rId4">
            <a:alphaModFix/>
          </a:blip>
          <a:stretch>
            <a:fillRect/>
          </a:stretch>
        </p:blipFill>
        <p:spPr>
          <a:xfrm>
            <a:off x="2884038" y="854436"/>
            <a:ext cx="2937088" cy="1819640"/>
          </a:xfrm>
          <a:prstGeom prst="rect">
            <a:avLst/>
          </a:prstGeom>
          <a:noFill/>
          <a:ln>
            <a:noFill/>
          </a:ln>
        </p:spPr>
      </p:pic>
      <p:pic>
        <p:nvPicPr>
          <p:cNvPr id="290" name="Google Shape;290;p45" title="Chart"/>
          <p:cNvPicPr preferRelativeResize="0"/>
          <p:nvPr/>
        </p:nvPicPr>
        <p:blipFill>
          <a:blip r:embed="rId5">
            <a:alphaModFix/>
          </a:blip>
          <a:stretch>
            <a:fillRect/>
          </a:stretch>
        </p:blipFill>
        <p:spPr>
          <a:xfrm>
            <a:off x="5906221" y="854425"/>
            <a:ext cx="2971132" cy="1819663"/>
          </a:xfrm>
          <a:prstGeom prst="rect">
            <a:avLst/>
          </a:prstGeom>
          <a:noFill/>
          <a:ln>
            <a:noFill/>
          </a:ln>
        </p:spPr>
      </p:pic>
      <p:pic>
        <p:nvPicPr>
          <p:cNvPr id="291" name="Google Shape;291;p45" title="Chart"/>
          <p:cNvPicPr preferRelativeResize="0"/>
          <p:nvPr/>
        </p:nvPicPr>
        <p:blipFill>
          <a:blip r:embed="rId6">
            <a:alphaModFix/>
          </a:blip>
          <a:stretch>
            <a:fillRect/>
          </a:stretch>
        </p:blipFill>
        <p:spPr>
          <a:xfrm>
            <a:off x="5883097" y="2968827"/>
            <a:ext cx="3017379" cy="1840695"/>
          </a:xfrm>
          <a:prstGeom prst="rect">
            <a:avLst/>
          </a:prstGeom>
          <a:noFill/>
          <a:ln>
            <a:noFill/>
          </a:ln>
        </p:spPr>
      </p:pic>
      <p:sp>
        <p:nvSpPr>
          <p:cNvPr id="292" name="Google Shape;292;p45"/>
          <p:cNvSpPr txBox="1"/>
          <p:nvPr/>
        </p:nvSpPr>
        <p:spPr>
          <a:xfrm>
            <a:off x="5883087" y="2720675"/>
            <a:ext cx="30174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81% of recent home sales were $200k to a million</a:t>
            </a:r>
            <a:endParaRPr b="1" sz="800">
              <a:latin typeface="Poppins"/>
              <a:ea typeface="Poppins"/>
              <a:cs typeface="Poppins"/>
              <a:sym typeface="Poppins"/>
            </a:endParaRPr>
          </a:p>
        </p:txBody>
      </p:sp>
      <p:sp>
        <p:nvSpPr>
          <p:cNvPr id="293" name="Google Shape;293;p45"/>
          <p:cNvSpPr txBox="1"/>
          <p:nvPr/>
        </p:nvSpPr>
        <p:spPr>
          <a:xfrm>
            <a:off x="5883087" y="652725"/>
            <a:ext cx="30174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800">
                <a:latin typeface="Poppins"/>
                <a:ea typeface="Poppins"/>
                <a:cs typeface="Poppins"/>
                <a:sym typeface="Poppins"/>
              </a:rPr>
              <a:t>24% of all purchases were new builds or constructions</a:t>
            </a:r>
            <a:endParaRPr b="1" sz="800">
              <a:latin typeface="Poppins"/>
              <a:ea typeface="Poppins"/>
              <a:cs typeface="Poppins"/>
              <a:sym typeface="Poppins"/>
            </a:endParaRPr>
          </a:p>
          <a:p>
            <a:pPr indent="0" lvl="0" marL="0" rtl="0" algn="ctr">
              <a:lnSpc>
                <a:spcPct val="115000"/>
              </a:lnSpc>
              <a:spcBef>
                <a:spcPts val="600"/>
              </a:spcBef>
              <a:spcAft>
                <a:spcPts val="0"/>
              </a:spcAft>
              <a:buNone/>
            </a:pPr>
            <a:r>
              <a:t/>
            </a:r>
            <a:endParaRPr b="1" sz="800">
              <a:latin typeface="Poppins"/>
              <a:ea typeface="Poppins"/>
              <a:cs typeface="Poppins"/>
              <a:sym typeface="Poppins"/>
            </a:endParaRPr>
          </a:p>
          <a:p>
            <a:pPr indent="0" lvl="0" marL="0" rtl="0" algn="ctr">
              <a:lnSpc>
                <a:spcPct val="115000"/>
              </a:lnSpc>
              <a:spcBef>
                <a:spcPts val="600"/>
              </a:spcBef>
              <a:spcAft>
                <a:spcPts val="600"/>
              </a:spcAft>
              <a:buNone/>
            </a:pPr>
            <a:r>
              <a:t/>
            </a:r>
            <a:endParaRPr b="1" sz="800">
              <a:latin typeface="Poppins"/>
              <a:ea typeface="Poppins"/>
              <a:cs typeface="Poppins"/>
              <a:sym typeface="Poppins"/>
            </a:endParaRPr>
          </a:p>
        </p:txBody>
      </p:sp>
      <p:sp>
        <p:nvSpPr>
          <p:cNvPr id="294" name="Google Shape;294;p45"/>
          <p:cNvSpPr txBox="1"/>
          <p:nvPr/>
        </p:nvSpPr>
        <p:spPr>
          <a:xfrm>
            <a:off x="2914682" y="2720675"/>
            <a:ext cx="28758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82% of all purchases were single family homes</a:t>
            </a:r>
            <a:endParaRPr b="1" sz="800">
              <a:latin typeface="Poppins"/>
              <a:ea typeface="Poppins"/>
              <a:cs typeface="Poppins"/>
              <a:sym typeface="Poppins"/>
            </a:endParaRPr>
          </a:p>
        </p:txBody>
      </p:sp>
      <p:sp>
        <p:nvSpPr>
          <p:cNvPr id="295" name="Google Shape;295;p45"/>
          <p:cNvSpPr txBox="1"/>
          <p:nvPr/>
        </p:nvSpPr>
        <p:spPr>
          <a:xfrm>
            <a:off x="2957582" y="652725"/>
            <a:ext cx="2790000" cy="30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91% of all purchases were for primary residence</a:t>
            </a:r>
            <a:endParaRPr b="1" sz="800">
              <a:latin typeface="Poppins"/>
              <a:ea typeface="Poppins"/>
              <a:cs typeface="Poppins"/>
              <a:sym typeface="Poppins"/>
            </a:endParaRPr>
          </a:p>
        </p:txBody>
      </p:sp>
      <p:sp>
        <p:nvSpPr>
          <p:cNvPr id="296" name="Google Shape;296;p45"/>
          <p:cNvSpPr txBox="1"/>
          <p:nvPr/>
        </p:nvSpPr>
        <p:spPr>
          <a:xfrm>
            <a:off x="462450" y="3393550"/>
            <a:ext cx="2161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Was the home you recently purchased a....? </a:t>
            </a:r>
            <a:r>
              <a:rPr lang="en-US" sz="600">
                <a:latin typeface="Poppins"/>
                <a:ea typeface="Poppins"/>
                <a:cs typeface="Poppins"/>
                <a:sym typeface="Poppins"/>
              </a:rPr>
              <a:t>n=360</a:t>
            </a:r>
            <a:br>
              <a:rPr lang="en-US" sz="600">
                <a:latin typeface="Poppins"/>
                <a:ea typeface="Poppins"/>
                <a:cs typeface="Poppins"/>
                <a:sym typeface="Poppins"/>
              </a:rPr>
            </a:b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Was the home you recently purchased a new build/construction?</a:t>
            </a:r>
            <a:r>
              <a:rPr lang="en-US" sz="600">
                <a:latin typeface="Poppins"/>
                <a:ea typeface="Poppins"/>
                <a:cs typeface="Poppins"/>
                <a:sym typeface="Poppins"/>
              </a:rPr>
              <a:t> n=360</a:t>
            </a:r>
            <a:endParaRPr sz="600">
              <a:latin typeface="Poppins"/>
              <a:ea typeface="Poppins"/>
              <a:cs typeface="Poppins"/>
              <a:sym typeface="Poppins"/>
            </a:endParaRPr>
          </a:p>
          <a:p>
            <a:pPr indent="0" lvl="0" marL="0" rtl="0" algn="l">
              <a:spcBef>
                <a:spcPts val="0"/>
              </a:spcBef>
              <a:spcAft>
                <a:spcPts val="0"/>
              </a:spcAft>
              <a:buNone/>
            </a:pPr>
            <a:r>
              <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What type of property did you recently purchase? n=360</a:t>
            </a:r>
            <a:endParaRPr sz="600">
              <a:latin typeface="Poppins"/>
              <a:ea typeface="Poppins"/>
              <a:cs typeface="Poppins"/>
              <a:sym typeface="Poppins"/>
            </a:endParaRPr>
          </a:p>
          <a:p>
            <a:pPr indent="0" lvl="0" marL="0" rtl="0" algn="l">
              <a:spcBef>
                <a:spcPts val="0"/>
              </a:spcBef>
              <a:spcAft>
                <a:spcPts val="0"/>
              </a:spcAft>
              <a:buNone/>
            </a:pPr>
            <a:r>
              <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What was the total purchase price of the home you most recently purchased? n=360</a:t>
            </a:r>
            <a:endParaRPr sz="6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idx="4294967295" type="subTitle"/>
          </p:nvPr>
        </p:nvSpPr>
        <p:spPr>
          <a:xfrm>
            <a:off x="462450" y="1594900"/>
            <a:ext cx="4457400" cy="3101400"/>
          </a:xfrm>
          <a:prstGeom prst="rect">
            <a:avLst/>
          </a:prstGeom>
          <a:no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US" sz="1000">
                <a:solidFill>
                  <a:srgbClr val="E03E52"/>
                </a:solidFill>
                <a:latin typeface="Poppins"/>
                <a:ea typeface="Poppins"/>
                <a:cs typeface="Poppins"/>
                <a:sym typeface="Poppins"/>
              </a:rPr>
              <a:t>*Please note our sample size for refinance experience was small (n =68) so use these results directionally.</a:t>
            </a:r>
            <a:endParaRPr i="1" sz="1000">
              <a:solidFill>
                <a:srgbClr val="E03E52"/>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70%</a:t>
            </a:r>
            <a:r>
              <a:rPr lang="en-US" sz="1000">
                <a:solidFill>
                  <a:srgbClr val="000000"/>
                </a:solidFill>
                <a:latin typeface="Poppins"/>
                <a:ea typeface="Poppins"/>
                <a:cs typeface="Poppins"/>
                <a:sym typeface="Poppins"/>
              </a:rPr>
              <a:t> of home refinances had a </a:t>
            </a:r>
            <a:r>
              <a:rPr b="1" lang="en-US" sz="1000">
                <a:solidFill>
                  <a:srgbClr val="000000"/>
                </a:solidFill>
                <a:latin typeface="Poppins"/>
                <a:ea typeface="Poppins"/>
                <a:cs typeface="Poppins"/>
                <a:sym typeface="Poppins"/>
              </a:rPr>
              <a:t>assessed value of under 500k</a:t>
            </a:r>
            <a:r>
              <a:rPr lang="en-US" sz="1000">
                <a:solidFill>
                  <a:srgbClr val="000000"/>
                </a:solidFill>
                <a:latin typeface="Poppins"/>
                <a:ea typeface="Poppins"/>
                <a:cs typeface="Poppins"/>
                <a:sym typeface="Poppins"/>
              </a:rPr>
              <a:t>.</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Cash out refinance is the most common</a:t>
            </a:r>
            <a:r>
              <a:rPr lang="en-US" sz="1000">
                <a:solidFill>
                  <a:srgbClr val="000000"/>
                </a:solidFill>
                <a:latin typeface="Poppins"/>
                <a:ea typeface="Poppins"/>
                <a:cs typeface="Poppins"/>
                <a:sym typeface="Poppins"/>
              </a:rPr>
              <a:t> refinance considered and selected. </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89%</a:t>
            </a:r>
            <a:r>
              <a:rPr lang="en-US" sz="1000">
                <a:solidFill>
                  <a:srgbClr val="000000"/>
                </a:solidFill>
                <a:latin typeface="Poppins"/>
                <a:ea typeface="Poppins"/>
                <a:cs typeface="Poppins"/>
                <a:sym typeface="Poppins"/>
              </a:rPr>
              <a:t> of those who refinanced got </a:t>
            </a:r>
            <a:r>
              <a:rPr b="1" lang="en-US" sz="1000">
                <a:solidFill>
                  <a:srgbClr val="000000"/>
                </a:solidFill>
                <a:latin typeface="Poppins"/>
                <a:ea typeface="Poppins"/>
                <a:cs typeface="Poppins"/>
                <a:sym typeface="Poppins"/>
              </a:rPr>
              <a:t>quotes from two or less lenders</a:t>
            </a:r>
            <a:r>
              <a:rPr lang="en-US" sz="1000">
                <a:solidFill>
                  <a:srgbClr val="000000"/>
                </a:solidFill>
                <a:latin typeface="Poppins"/>
                <a:ea typeface="Poppins"/>
                <a:cs typeface="Poppins"/>
                <a:sym typeface="Poppins"/>
              </a:rPr>
              <a:t>. </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41% </a:t>
            </a:r>
            <a:r>
              <a:rPr lang="en-US" sz="1000">
                <a:solidFill>
                  <a:srgbClr val="000000"/>
                </a:solidFill>
                <a:latin typeface="Poppins"/>
                <a:ea typeface="Poppins"/>
                <a:cs typeface="Poppins"/>
                <a:sym typeface="Poppins"/>
              </a:rPr>
              <a:t>said a </a:t>
            </a:r>
            <a:r>
              <a:rPr b="1" lang="en-US" sz="1000">
                <a:solidFill>
                  <a:srgbClr val="000000"/>
                </a:solidFill>
                <a:latin typeface="Poppins"/>
                <a:ea typeface="Poppins"/>
                <a:cs typeface="Poppins"/>
                <a:sym typeface="Poppins"/>
              </a:rPr>
              <a:t>positive experience with a loan officer </a:t>
            </a:r>
            <a:r>
              <a:rPr lang="en-US" sz="1000">
                <a:solidFill>
                  <a:srgbClr val="000000"/>
                </a:solidFill>
                <a:latin typeface="Poppins"/>
                <a:ea typeface="Poppins"/>
                <a:cs typeface="Poppins"/>
                <a:sym typeface="Poppins"/>
              </a:rPr>
              <a:t>was impactful in their decision to choose their lender.</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41%</a:t>
            </a:r>
            <a:r>
              <a:rPr lang="en-US" sz="1000">
                <a:solidFill>
                  <a:srgbClr val="000000"/>
                </a:solidFill>
                <a:latin typeface="Poppins"/>
                <a:ea typeface="Poppins"/>
                <a:cs typeface="Poppins"/>
                <a:sym typeface="Poppins"/>
              </a:rPr>
              <a:t> choose a lender because they already </a:t>
            </a:r>
            <a:r>
              <a:rPr b="1" lang="en-US" sz="1000">
                <a:solidFill>
                  <a:srgbClr val="000000"/>
                </a:solidFill>
                <a:latin typeface="Poppins"/>
                <a:ea typeface="Poppins"/>
                <a:cs typeface="Poppins"/>
                <a:sym typeface="Poppins"/>
              </a:rPr>
              <a:t>had a relationship with the company</a:t>
            </a:r>
            <a:r>
              <a:rPr lang="en-US" sz="1000">
                <a:solidFill>
                  <a:srgbClr val="000000"/>
                </a:solidFill>
                <a:latin typeface="Poppins"/>
                <a:ea typeface="Poppins"/>
                <a:cs typeface="Poppins"/>
                <a:sym typeface="Poppins"/>
              </a:rPr>
              <a:t>.</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600"/>
              </a:spcAft>
              <a:buClr>
                <a:srgbClr val="000000"/>
              </a:buClr>
              <a:buSzPts val="1000"/>
              <a:buFont typeface="Poppins"/>
              <a:buChar char="●"/>
            </a:pPr>
            <a:r>
              <a:rPr b="1" lang="en-US" sz="1000">
                <a:solidFill>
                  <a:srgbClr val="000000"/>
                </a:solidFill>
                <a:latin typeface="Poppins"/>
                <a:ea typeface="Poppins"/>
                <a:cs typeface="Poppins"/>
                <a:sym typeface="Poppins"/>
              </a:rPr>
              <a:t>41%</a:t>
            </a:r>
            <a:r>
              <a:rPr lang="en-US" sz="1000">
                <a:solidFill>
                  <a:srgbClr val="000000"/>
                </a:solidFill>
                <a:latin typeface="Poppins"/>
                <a:ea typeface="Poppins"/>
                <a:cs typeface="Poppins"/>
                <a:sym typeface="Poppins"/>
              </a:rPr>
              <a:t> did not choose to refinance with SoFi because they were </a:t>
            </a:r>
            <a:r>
              <a:rPr b="1" lang="en-US" sz="1000">
                <a:solidFill>
                  <a:srgbClr val="000000"/>
                </a:solidFill>
                <a:latin typeface="Poppins"/>
                <a:ea typeface="Poppins"/>
                <a:cs typeface="Poppins"/>
                <a:sym typeface="Poppins"/>
              </a:rPr>
              <a:t>unaware SoFi offered mortgage refinancing</a:t>
            </a:r>
            <a:r>
              <a:rPr lang="en-US" sz="1000">
                <a:solidFill>
                  <a:srgbClr val="000000"/>
                </a:solidFill>
                <a:latin typeface="Poppins"/>
                <a:ea typeface="Poppins"/>
                <a:cs typeface="Poppins"/>
                <a:sym typeface="Poppins"/>
              </a:rPr>
              <a:t>.</a:t>
            </a:r>
            <a:endParaRPr sz="1000">
              <a:solidFill>
                <a:srgbClr val="000000"/>
              </a:solidFill>
              <a:latin typeface="Poppins"/>
              <a:ea typeface="Poppins"/>
              <a:cs typeface="Poppins"/>
              <a:sym typeface="Poppins"/>
            </a:endParaRPr>
          </a:p>
        </p:txBody>
      </p:sp>
      <p:sp>
        <p:nvSpPr>
          <p:cNvPr id="302" name="Google Shape;302;p46"/>
          <p:cNvSpPr txBox="1"/>
          <p:nvPr/>
        </p:nvSpPr>
        <p:spPr>
          <a:xfrm>
            <a:off x="462450" y="377000"/>
            <a:ext cx="8224500" cy="12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A9CE"/>
              </a:buClr>
              <a:buSzPts val="1100"/>
              <a:buFont typeface="Arial"/>
              <a:buNone/>
            </a:pPr>
            <a:r>
              <a:rPr b="1" lang="en-US">
                <a:solidFill>
                  <a:srgbClr val="00A9CE"/>
                </a:solidFill>
                <a:latin typeface="Poppins"/>
                <a:ea typeface="Poppins"/>
                <a:cs typeface="Poppins"/>
                <a:sym typeface="Poppins"/>
              </a:rPr>
              <a:t>Refi summary</a:t>
            </a:r>
            <a:endParaRPr>
              <a:solidFill>
                <a:srgbClr val="00A9CE"/>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200">
                <a:solidFill>
                  <a:srgbClr val="201747"/>
                </a:solidFill>
                <a:latin typeface="Poppins SemiBold"/>
                <a:ea typeface="Poppins SemiBold"/>
                <a:cs typeface="Poppins SemiBold"/>
                <a:sym typeface="Poppins SemiBold"/>
              </a:rPr>
              <a:t>16% refinanced in the past 12 months, </a:t>
            </a:r>
            <a:r>
              <a:rPr lang="en-US" sz="2200">
                <a:solidFill>
                  <a:schemeClr val="lt2"/>
                </a:solidFill>
                <a:latin typeface="Poppins SemiBold"/>
                <a:ea typeface="Poppins SemiBold"/>
                <a:cs typeface="Poppins SemiBold"/>
                <a:sym typeface="Poppins SemiBold"/>
              </a:rPr>
              <a:t>majority of refis are cash out </a:t>
            </a:r>
            <a:endParaRPr sz="2200">
              <a:solidFill>
                <a:srgbClr val="201747"/>
              </a:solidFill>
              <a:latin typeface="Poppins SemiBold"/>
              <a:ea typeface="Poppins SemiBold"/>
              <a:cs typeface="Poppins SemiBold"/>
              <a:sym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nvSpPr>
        <p:spPr>
          <a:xfrm>
            <a:off x="462450" y="377000"/>
            <a:ext cx="8224500" cy="10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A9CE"/>
              </a:buClr>
              <a:buSzPts val="1100"/>
              <a:buFont typeface="Arial"/>
              <a:buNone/>
            </a:pPr>
            <a:r>
              <a:rPr b="1" lang="en-US">
                <a:solidFill>
                  <a:srgbClr val="00A9CE"/>
                </a:solidFill>
                <a:latin typeface="Poppins"/>
                <a:ea typeface="Poppins"/>
                <a:cs typeface="Poppins"/>
                <a:sym typeface="Poppins"/>
              </a:rPr>
              <a:t>SoFi vs Rocket experience</a:t>
            </a:r>
            <a:endParaRPr>
              <a:solidFill>
                <a:srgbClr val="00A9CE"/>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200">
                <a:solidFill>
                  <a:srgbClr val="201747"/>
                </a:solidFill>
                <a:latin typeface="Poppins SemiBold"/>
                <a:ea typeface="Poppins SemiBold"/>
                <a:cs typeface="Poppins SemiBold"/>
                <a:sym typeface="Poppins SemiBold"/>
              </a:rPr>
              <a:t>While still lagging, SoFi scores closer to Rocket in mortgage specific and relationship categories.</a:t>
            </a:r>
            <a:endParaRPr sz="2200">
              <a:solidFill>
                <a:srgbClr val="201747"/>
              </a:solidFill>
              <a:latin typeface="Poppins SemiBold"/>
              <a:ea typeface="Poppins SemiBold"/>
              <a:cs typeface="Poppins SemiBold"/>
              <a:sym typeface="Poppins SemiBold"/>
            </a:endParaRPr>
          </a:p>
        </p:txBody>
      </p:sp>
      <p:pic>
        <p:nvPicPr>
          <p:cNvPr id="308" name="Google Shape;308;p47" title="Chart"/>
          <p:cNvPicPr preferRelativeResize="0"/>
          <p:nvPr/>
        </p:nvPicPr>
        <p:blipFill>
          <a:blip r:embed="rId3">
            <a:alphaModFix/>
          </a:blip>
          <a:stretch>
            <a:fillRect/>
          </a:stretch>
        </p:blipFill>
        <p:spPr>
          <a:xfrm>
            <a:off x="4274768" y="1842850"/>
            <a:ext cx="4637480" cy="2860893"/>
          </a:xfrm>
          <a:prstGeom prst="rect">
            <a:avLst/>
          </a:prstGeom>
          <a:noFill/>
          <a:ln>
            <a:noFill/>
          </a:ln>
        </p:spPr>
      </p:pic>
      <p:pic>
        <p:nvPicPr>
          <p:cNvPr id="309" name="Google Shape;309;p47" title="Chart"/>
          <p:cNvPicPr preferRelativeResize="0"/>
          <p:nvPr/>
        </p:nvPicPr>
        <p:blipFill rotWithShape="1">
          <a:blip r:embed="rId4">
            <a:alphaModFix/>
          </a:blip>
          <a:srcRect b="0" l="3201" r="11189" t="10976"/>
          <a:stretch/>
        </p:blipFill>
        <p:spPr>
          <a:xfrm>
            <a:off x="333975" y="1842850"/>
            <a:ext cx="4097423" cy="2863375"/>
          </a:xfrm>
          <a:prstGeom prst="rect">
            <a:avLst/>
          </a:prstGeom>
          <a:noFill/>
          <a:ln>
            <a:noFill/>
          </a:ln>
        </p:spPr>
      </p:pic>
      <p:sp>
        <p:nvSpPr>
          <p:cNvPr id="310" name="Google Shape;310;p47"/>
          <p:cNvSpPr txBox="1"/>
          <p:nvPr>
            <p:ph idx="4294967295" type="subTitle"/>
          </p:nvPr>
        </p:nvSpPr>
        <p:spPr>
          <a:xfrm>
            <a:off x="462450" y="1504150"/>
            <a:ext cx="8224500" cy="338700"/>
          </a:xfrm>
          <a:prstGeom prst="rect">
            <a:avLst/>
          </a:prstGeom>
          <a:noFill/>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i="1" lang="en-US" sz="1000">
                <a:solidFill>
                  <a:srgbClr val="E03E52"/>
                </a:solidFill>
                <a:latin typeface="Poppins"/>
                <a:ea typeface="Poppins"/>
                <a:cs typeface="Poppins"/>
                <a:sym typeface="Poppins"/>
              </a:rPr>
              <a:t>*Sample size for SoFi vs. Rocket experience was small (n=82 SoFi and n=70 Rocket) so use these results directionally.</a:t>
            </a:r>
            <a:endParaRPr sz="1000">
              <a:solidFill>
                <a:srgbClr val="000000"/>
              </a:solidFill>
              <a:latin typeface="Poppins"/>
              <a:ea typeface="Poppins"/>
              <a:cs typeface="Poppins"/>
              <a:sym typeface="Poppins"/>
            </a:endParaRPr>
          </a:p>
        </p:txBody>
      </p:sp>
      <p:sp>
        <p:nvSpPr>
          <p:cNvPr id="311" name="Google Shape;311;p47"/>
          <p:cNvSpPr txBox="1"/>
          <p:nvPr/>
        </p:nvSpPr>
        <p:spPr>
          <a:xfrm>
            <a:off x="4605400" y="1811750"/>
            <a:ext cx="1426800" cy="19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US" sz="800">
                <a:latin typeface="Poppins"/>
                <a:ea typeface="Poppins"/>
                <a:cs typeface="Poppins"/>
                <a:sym typeface="Poppins"/>
              </a:rPr>
              <a:t>SoFi vs Rocket</a:t>
            </a:r>
            <a:endParaRPr b="1" sz="800">
              <a:latin typeface="Poppins"/>
              <a:ea typeface="Poppins"/>
              <a:cs typeface="Poppins"/>
              <a:sym typeface="Poppins"/>
            </a:endParaRPr>
          </a:p>
        </p:txBody>
      </p:sp>
      <p:sp>
        <p:nvSpPr>
          <p:cNvPr id="312" name="Google Shape;312;p47"/>
          <p:cNvSpPr txBox="1"/>
          <p:nvPr/>
        </p:nvSpPr>
        <p:spPr>
          <a:xfrm>
            <a:off x="401100" y="1811750"/>
            <a:ext cx="1426800" cy="19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US" sz="800">
                <a:latin typeface="Poppins"/>
                <a:ea typeface="Poppins"/>
                <a:cs typeface="Poppins"/>
                <a:sym typeface="Poppins"/>
              </a:rPr>
              <a:t>SoFi vs Other providers</a:t>
            </a:r>
            <a:endParaRPr b="1" sz="800">
              <a:latin typeface="Poppins"/>
              <a:ea typeface="Poppins"/>
              <a:cs typeface="Poppins"/>
              <a:sym typeface="Poppins"/>
            </a:endParaRPr>
          </a:p>
        </p:txBody>
      </p:sp>
      <p:sp>
        <p:nvSpPr>
          <p:cNvPr id="313" name="Google Shape;313;p47"/>
          <p:cNvSpPr/>
          <p:nvPr/>
        </p:nvSpPr>
        <p:spPr>
          <a:xfrm>
            <a:off x="346900" y="2109763"/>
            <a:ext cx="914700" cy="787500"/>
          </a:xfrm>
          <a:prstGeom prst="rect">
            <a:avLst/>
          </a:prstGeom>
          <a:solidFill>
            <a:srgbClr val="A60261">
              <a:alpha val="2500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314" name="Google Shape;314;p47"/>
          <p:cNvSpPr/>
          <p:nvPr/>
        </p:nvSpPr>
        <p:spPr>
          <a:xfrm>
            <a:off x="346900" y="3597013"/>
            <a:ext cx="914700" cy="787500"/>
          </a:xfrm>
          <a:prstGeom prst="rect">
            <a:avLst/>
          </a:prstGeom>
          <a:solidFill>
            <a:srgbClr val="330072">
              <a:alpha val="20000"/>
            </a:srgbClr>
          </a:solidFill>
          <a:ln cap="flat" cmpd="sng" w="9525">
            <a:solidFill>
              <a:srgbClr val="3300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315" name="Google Shape;315;p47"/>
          <p:cNvSpPr/>
          <p:nvPr/>
        </p:nvSpPr>
        <p:spPr>
          <a:xfrm>
            <a:off x="346900" y="2960175"/>
            <a:ext cx="914700" cy="573900"/>
          </a:xfrm>
          <a:prstGeom prst="rect">
            <a:avLst/>
          </a:prstGeom>
          <a:solidFill>
            <a:srgbClr val="01A9CE">
              <a:alpha val="2138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316" name="Google Shape;316;p47"/>
          <p:cNvSpPr txBox="1"/>
          <p:nvPr/>
        </p:nvSpPr>
        <p:spPr>
          <a:xfrm rot="-5400000">
            <a:off x="-201050" y="2414263"/>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chemeClr val="accent4"/>
                </a:solidFill>
                <a:latin typeface="Poppins"/>
                <a:ea typeface="Poppins"/>
                <a:cs typeface="Poppins"/>
                <a:sym typeface="Poppins"/>
              </a:rPr>
              <a:t>Mortgage</a:t>
            </a:r>
            <a:endParaRPr sz="800">
              <a:solidFill>
                <a:schemeClr val="accent4"/>
              </a:solidFill>
              <a:latin typeface="Poppins"/>
              <a:ea typeface="Poppins"/>
              <a:cs typeface="Poppins"/>
              <a:sym typeface="Poppins"/>
            </a:endParaRPr>
          </a:p>
        </p:txBody>
      </p:sp>
      <p:sp>
        <p:nvSpPr>
          <p:cNvPr id="317" name="Google Shape;317;p47"/>
          <p:cNvSpPr txBox="1"/>
          <p:nvPr/>
        </p:nvSpPr>
        <p:spPr>
          <a:xfrm rot="-5400000">
            <a:off x="-201050" y="3045913"/>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chemeClr val="dk1"/>
                </a:solidFill>
                <a:latin typeface="Poppins"/>
                <a:ea typeface="Poppins"/>
                <a:cs typeface="Poppins"/>
                <a:sym typeface="Poppins"/>
              </a:rPr>
              <a:t>GYMR</a:t>
            </a:r>
            <a:endParaRPr sz="800">
              <a:solidFill>
                <a:schemeClr val="dk1"/>
              </a:solidFill>
              <a:latin typeface="Poppins"/>
              <a:ea typeface="Poppins"/>
              <a:cs typeface="Poppins"/>
              <a:sym typeface="Poppins"/>
            </a:endParaRPr>
          </a:p>
        </p:txBody>
      </p:sp>
      <p:sp>
        <p:nvSpPr>
          <p:cNvPr id="318" name="Google Shape;318;p47"/>
          <p:cNvSpPr txBox="1"/>
          <p:nvPr/>
        </p:nvSpPr>
        <p:spPr>
          <a:xfrm rot="-5400000">
            <a:off x="-201050" y="3857913"/>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rgbClr val="330072"/>
                </a:solidFill>
                <a:latin typeface="Poppins"/>
                <a:ea typeface="Poppins"/>
                <a:cs typeface="Poppins"/>
                <a:sym typeface="Poppins"/>
              </a:rPr>
              <a:t>Relationship</a:t>
            </a:r>
            <a:endParaRPr sz="800">
              <a:solidFill>
                <a:srgbClr val="330072"/>
              </a:solidFill>
              <a:latin typeface="Poppins"/>
              <a:ea typeface="Poppins"/>
              <a:cs typeface="Poppins"/>
              <a:sym typeface="Poppins"/>
            </a:endParaRPr>
          </a:p>
        </p:txBody>
      </p:sp>
      <p:sp>
        <p:nvSpPr>
          <p:cNvPr id="319" name="Google Shape;319;p47"/>
          <p:cNvSpPr txBox="1"/>
          <p:nvPr/>
        </p:nvSpPr>
        <p:spPr>
          <a:xfrm>
            <a:off x="462450" y="4553825"/>
            <a:ext cx="844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How much do you agree or disagree the following statements describe your experience SoFi. n=82</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How much do you agree or disagree the following statements describe your experience with your recent mortgage provider. n=326</a:t>
            </a:r>
            <a:br>
              <a:rPr lang="en-US" sz="600">
                <a:latin typeface="Poppins"/>
                <a:ea typeface="Poppins"/>
                <a:cs typeface="Poppins"/>
                <a:sym typeface="Poppins"/>
              </a:rPr>
            </a:br>
            <a:r>
              <a:rPr lang="en-US" sz="600">
                <a:latin typeface="Poppins"/>
                <a:ea typeface="Poppins"/>
                <a:cs typeface="Poppins"/>
                <a:sym typeface="Poppins"/>
              </a:rPr>
              <a:t>How much do you agree or disagree the following statements describe your experience with your recent mortgage provider. n=70 [only those who got a rate quote and/or selected Rocket for their mortgage]</a:t>
            </a:r>
            <a:endParaRPr sz="800">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8" title="Chart"/>
          <p:cNvPicPr preferRelativeResize="0"/>
          <p:nvPr/>
        </p:nvPicPr>
        <p:blipFill>
          <a:blip r:embed="rId3">
            <a:alphaModFix/>
          </a:blip>
          <a:stretch>
            <a:fillRect/>
          </a:stretch>
        </p:blipFill>
        <p:spPr>
          <a:xfrm>
            <a:off x="231300" y="1332836"/>
            <a:ext cx="4599098" cy="3011565"/>
          </a:xfrm>
          <a:prstGeom prst="rect">
            <a:avLst/>
          </a:prstGeom>
          <a:noFill/>
          <a:ln>
            <a:noFill/>
          </a:ln>
        </p:spPr>
      </p:pic>
      <p:pic>
        <p:nvPicPr>
          <p:cNvPr id="325" name="Google Shape;325;p48" title="Chart"/>
          <p:cNvPicPr preferRelativeResize="0"/>
          <p:nvPr/>
        </p:nvPicPr>
        <p:blipFill rotWithShape="1">
          <a:blip r:embed="rId4">
            <a:alphaModFix/>
          </a:blip>
          <a:srcRect b="0" l="0" r="7800" t="0"/>
          <a:stretch/>
        </p:blipFill>
        <p:spPr>
          <a:xfrm>
            <a:off x="4407699" y="1332825"/>
            <a:ext cx="4510400" cy="3011574"/>
          </a:xfrm>
          <a:prstGeom prst="rect">
            <a:avLst/>
          </a:prstGeom>
          <a:noFill/>
          <a:ln>
            <a:noFill/>
          </a:ln>
        </p:spPr>
      </p:pic>
      <p:sp>
        <p:nvSpPr>
          <p:cNvPr id="326" name="Google Shape;326;p48"/>
          <p:cNvSpPr txBox="1"/>
          <p:nvPr/>
        </p:nvSpPr>
        <p:spPr>
          <a:xfrm>
            <a:off x="462450" y="377000"/>
            <a:ext cx="8224500" cy="10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A9CE"/>
              </a:buClr>
              <a:buSzPts val="1100"/>
              <a:buFont typeface="Arial"/>
              <a:buNone/>
            </a:pPr>
            <a:r>
              <a:rPr b="1" lang="en-US">
                <a:solidFill>
                  <a:srgbClr val="00A9CE"/>
                </a:solidFill>
                <a:latin typeface="Poppins"/>
                <a:ea typeface="Poppins"/>
                <a:cs typeface="Poppins"/>
                <a:sym typeface="Poppins"/>
              </a:rPr>
              <a:t>Pre-approval lender consideration and selection</a:t>
            </a:r>
            <a:endParaRPr>
              <a:solidFill>
                <a:srgbClr val="00A9CE"/>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200">
                <a:solidFill>
                  <a:srgbClr val="201747"/>
                </a:solidFill>
                <a:latin typeface="Poppins SemiBold"/>
                <a:ea typeface="Poppins SemiBold"/>
                <a:cs typeface="Poppins SemiBold"/>
                <a:sym typeface="Poppins SemiBold"/>
              </a:rPr>
              <a:t>For those that prioritize a pre-approval, lender consideration / selection remains similar to all buyers</a:t>
            </a:r>
            <a:endParaRPr sz="2200">
              <a:solidFill>
                <a:srgbClr val="201747"/>
              </a:solidFill>
              <a:latin typeface="Poppins SemiBold"/>
              <a:ea typeface="Poppins SemiBold"/>
              <a:cs typeface="Poppins SemiBold"/>
              <a:sym typeface="Poppins SemiBold"/>
            </a:endParaRPr>
          </a:p>
        </p:txBody>
      </p:sp>
      <p:sp>
        <p:nvSpPr>
          <p:cNvPr id="327" name="Google Shape;327;p48"/>
          <p:cNvSpPr txBox="1"/>
          <p:nvPr/>
        </p:nvSpPr>
        <p:spPr>
          <a:xfrm>
            <a:off x="462450" y="4265700"/>
            <a:ext cx="822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Which of the following lenders did you get a personalized rate quote from? Please select all that apply. n=354 </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Which of the following lenders did you end up using for your mortgage? n=351</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Which of the following lenders did you get a personalized rate quote from? Please select all that apply. [who</a:t>
            </a:r>
            <a:r>
              <a:rPr lang="en-US" sz="600">
                <a:latin typeface="Poppins"/>
                <a:ea typeface="Poppins"/>
                <a:cs typeface="Poppins"/>
                <a:sym typeface="Poppins"/>
              </a:rPr>
              <a:t> received a pre-approval letter from a lender or mortgage broker as step 1 or 2] n=135</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Which of the following lenders did you end up using for your mortgage? [who received a pre-approval letter from a lender or mortgage broker as step 1 or 2] n=134</a:t>
            </a:r>
            <a:endParaRPr sz="600">
              <a:latin typeface="Poppins"/>
              <a:ea typeface="Poppins"/>
              <a:cs typeface="Poppins"/>
              <a:sym typeface="Poppins"/>
            </a:endParaRPr>
          </a:p>
        </p:txBody>
      </p:sp>
      <p:sp>
        <p:nvSpPr>
          <p:cNvPr id="328" name="Google Shape;328;p48"/>
          <p:cNvSpPr txBox="1"/>
          <p:nvPr/>
        </p:nvSpPr>
        <p:spPr>
          <a:xfrm>
            <a:off x="6342500" y="3192400"/>
            <a:ext cx="19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*Note Better pops a bit in ‘consideration’ for those that </a:t>
            </a:r>
            <a:r>
              <a:rPr lang="en-US" sz="600">
                <a:latin typeface="Poppins"/>
                <a:ea typeface="Poppins"/>
                <a:cs typeface="Poppins"/>
                <a:sym typeface="Poppins"/>
              </a:rPr>
              <a:t>prioritize</a:t>
            </a:r>
            <a:r>
              <a:rPr lang="en-US" sz="600">
                <a:latin typeface="Poppins"/>
                <a:ea typeface="Poppins"/>
                <a:cs typeface="Poppins"/>
                <a:sym typeface="Poppins"/>
              </a:rPr>
              <a:t> a preapproval but all other percents are relatively the same.</a:t>
            </a:r>
            <a:endParaRPr sz="800">
              <a:latin typeface="Poppins"/>
              <a:ea typeface="Poppins"/>
              <a:cs typeface="Poppins"/>
              <a:sym typeface="Poppins"/>
            </a:endParaRPr>
          </a:p>
        </p:txBody>
      </p:sp>
      <p:sp>
        <p:nvSpPr>
          <p:cNvPr id="329" name="Google Shape;329;p48"/>
          <p:cNvSpPr txBox="1"/>
          <p:nvPr/>
        </p:nvSpPr>
        <p:spPr>
          <a:xfrm>
            <a:off x="4605400" y="1461700"/>
            <a:ext cx="2689200" cy="19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US" sz="800">
                <a:latin typeface="Poppins"/>
                <a:ea typeface="Poppins"/>
                <a:cs typeface="Poppins"/>
                <a:sym typeface="Poppins"/>
              </a:rPr>
              <a:t>Those that get a pre-approval as step 1 or 2</a:t>
            </a:r>
            <a:endParaRPr b="1" sz="800">
              <a:latin typeface="Poppins"/>
              <a:ea typeface="Poppins"/>
              <a:cs typeface="Poppins"/>
              <a:sym typeface="Poppins"/>
            </a:endParaRPr>
          </a:p>
        </p:txBody>
      </p:sp>
      <p:sp>
        <p:nvSpPr>
          <p:cNvPr id="330" name="Google Shape;330;p48"/>
          <p:cNvSpPr txBox="1"/>
          <p:nvPr/>
        </p:nvSpPr>
        <p:spPr>
          <a:xfrm>
            <a:off x="401100" y="1461700"/>
            <a:ext cx="1426800" cy="19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US" sz="800">
                <a:latin typeface="Poppins"/>
                <a:ea typeface="Poppins"/>
                <a:cs typeface="Poppins"/>
                <a:sym typeface="Poppins"/>
              </a:rPr>
              <a:t>All respondents</a:t>
            </a:r>
            <a:endParaRPr b="1" sz="8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idx="4294967295" type="subTitle"/>
          </p:nvPr>
        </p:nvSpPr>
        <p:spPr>
          <a:xfrm>
            <a:off x="462450" y="1298175"/>
            <a:ext cx="3651900" cy="2847600"/>
          </a:xfrm>
          <a:prstGeom prst="rect">
            <a:avLst/>
          </a:prstGeom>
          <a:no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000">
                <a:solidFill>
                  <a:srgbClr val="1399C3"/>
                </a:solidFill>
                <a:latin typeface="Poppins"/>
                <a:ea typeface="Poppins"/>
                <a:cs typeface="Poppins"/>
                <a:sym typeface="Poppins"/>
              </a:rPr>
              <a:t>Research Goals</a:t>
            </a:r>
            <a:endParaRPr b="1" sz="1000">
              <a:solidFill>
                <a:srgbClr val="1399C3"/>
              </a:solidFill>
              <a:latin typeface="Poppins"/>
              <a:ea typeface="Poppins"/>
              <a:cs typeface="Poppins"/>
              <a:sym typeface="Poppins"/>
            </a:endParaRPr>
          </a:p>
          <a:p>
            <a:pPr indent="0" lvl="0" marL="0" rtl="0" algn="l">
              <a:lnSpc>
                <a:spcPct val="115000"/>
              </a:lnSpc>
              <a:spcBef>
                <a:spcPts val="600"/>
              </a:spcBef>
              <a:spcAft>
                <a:spcPts val="0"/>
              </a:spcAft>
              <a:buNone/>
            </a:pPr>
            <a:r>
              <a:rPr lang="en-US" sz="1000">
                <a:solidFill>
                  <a:srgbClr val="000000"/>
                </a:solidFill>
                <a:latin typeface="Poppins"/>
                <a:ea typeface="Poppins"/>
                <a:cs typeface="Poppins"/>
                <a:sym typeface="Poppins"/>
              </a:rPr>
              <a:t>Understand awareness, consideration, intent, and key factors that influence if a start with SoFi Mortgage and/or drop off in order to identify key messages and experience needs that increase conversion and reduce drop off.</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What percent of registered users / members who took out a mortgage in the last year were </a:t>
            </a:r>
            <a:r>
              <a:rPr b="1" lang="en-US" sz="1000">
                <a:solidFill>
                  <a:srgbClr val="000000"/>
                </a:solidFill>
                <a:latin typeface="Poppins"/>
                <a:ea typeface="Poppins"/>
                <a:cs typeface="Poppins"/>
                <a:sym typeface="Poppins"/>
              </a:rPr>
              <a:t>aware</a:t>
            </a:r>
            <a:r>
              <a:rPr lang="en-US" sz="1000">
                <a:solidFill>
                  <a:srgbClr val="000000"/>
                </a:solidFill>
                <a:latin typeface="Poppins"/>
                <a:ea typeface="Poppins"/>
                <a:cs typeface="Poppins"/>
                <a:sym typeface="Poppins"/>
              </a:rPr>
              <a:t> of SoFi mortgage?</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What percent </a:t>
            </a:r>
            <a:r>
              <a:rPr b="1" lang="en-US" sz="1000">
                <a:solidFill>
                  <a:srgbClr val="000000"/>
                </a:solidFill>
                <a:latin typeface="Poppins"/>
                <a:ea typeface="Poppins"/>
                <a:cs typeface="Poppins"/>
                <a:sym typeface="Poppins"/>
              </a:rPr>
              <a:t>considered</a:t>
            </a:r>
            <a:r>
              <a:rPr lang="en-US" sz="1000">
                <a:solidFill>
                  <a:srgbClr val="000000"/>
                </a:solidFill>
                <a:latin typeface="Poppins"/>
                <a:ea typeface="Poppins"/>
                <a:cs typeface="Poppins"/>
                <a:sym typeface="Poppins"/>
              </a:rPr>
              <a:t> us vs not?</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Why did they </a:t>
            </a:r>
            <a:r>
              <a:rPr b="1" lang="en-US" sz="1000">
                <a:solidFill>
                  <a:srgbClr val="000000"/>
                </a:solidFill>
                <a:latin typeface="Poppins"/>
                <a:ea typeface="Poppins"/>
                <a:cs typeface="Poppins"/>
                <a:sym typeface="Poppins"/>
              </a:rPr>
              <a:t>select</a:t>
            </a:r>
            <a:r>
              <a:rPr lang="en-US" sz="1000">
                <a:solidFill>
                  <a:srgbClr val="000000"/>
                </a:solidFill>
                <a:latin typeface="Poppins"/>
                <a:ea typeface="Poppins"/>
                <a:cs typeface="Poppins"/>
                <a:sym typeface="Poppins"/>
              </a:rPr>
              <a:t> their lender? What factors had the most impact on their decision?</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600"/>
              </a:spcAft>
              <a:buClr>
                <a:srgbClr val="000000"/>
              </a:buClr>
              <a:buSzPts val="1000"/>
              <a:buFont typeface="Poppins"/>
              <a:buChar char="●"/>
            </a:pPr>
            <a:r>
              <a:rPr lang="en-US" sz="1000">
                <a:solidFill>
                  <a:srgbClr val="000000"/>
                </a:solidFill>
                <a:latin typeface="Poppins"/>
                <a:ea typeface="Poppins"/>
                <a:cs typeface="Poppins"/>
                <a:sym typeface="Poppins"/>
              </a:rPr>
              <a:t>What is their preferred lender </a:t>
            </a:r>
            <a:r>
              <a:rPr b="1" lang="en-US" sz="1000">
                <a:solidFill>
                  <a:srgbClr val="000000"/>
                </a:solidFill>
                <a:latin typeface="Poppins"/>
                <a:ea typeface="Poppins"/>
                <a:cs typeface="Poppins"/>
                <a:sym typeface="Poppins"/>
              </a:rPr>
              <a:t>experience</a:t>
            </a:r>
            <a:r>
              <a:rPr lang="en-US" sz="1000">
                <a:solidFill>
                  <a:srgbClr val="000000"/>
                </a:solidFill>
                <a:latin typeface="Poppins"/>
                <a:ea typeface="Poppins"/>
                <a:cs typeface="Poppins"/>
                <a:sym typeface="Poppins"/>
              </a:rPr>
              <a:t>?</a:t>
            </a:r>
            <a:endParaRPr sz="1000">
              <a:solidFill>
                <a:srgbClr val="000000"/>
              </a:solidFill>
              <a:latin typeface="Poppins"/>
              <a:ea typeface="Poppins"/>
              <a:cs typeface="Poppins"/>
              <a:sym typeface="Poppins"/>
            </a:endParaRPr>
          </a:p>
        </p:txBody>
      </p:sp>
      <p:sp>
        <p:nvSpPr>
          <p:cNvPr id="171" name="Google Shape;171;p34"/>
          <p:cNvSpPr txBox="1"/>
          <p:nvPr/>
        </p:nvSpPr>
        <p:spPr>
          <a:xfrm>
            <a:off x="462450" y="377000"/>
            <a:ext cx="5262000" cy="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A9CE"/>
              </a:buClr>
              <a:buSzPts val="1100"/>
              <a:buFont typeface="Arial"/>
              <a:buNone/>
            </a:pPr>
            <a:r>
              <a:rPr b="1" lang="en-US">
                <a:solidFill>
                  <a:srgbClr val="00A9CE"/>
                </a:solidFill>
                <a:latin typeface="Poppins"/>
                <a:ea typeface="Poppins"/>
                <a:cs typeface="Poppins"/>
                <a:sym typeface="Poppins"/>
              </a:rPr>
              <a:t>Background</a:t>
            </a:r>
            <a:endParaRPr>
              <a:solidFill>
                <a:srgbClr val="00A9CE"/>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200">
                <a:solidFill>
                  <a:srgbClr val="201747"/>
                </a:solidFill>
                <a:latin typeface="Poppins SemiBold"/>
                <a:ea typeface="Poppins SemiBold"/>
                <a:cs typeface="Poppins SemiBold"/>
                <a:sym typeface="Poppins SemiBold"/>
              </a:rPr>
              <a:t>Goals</a:t>
            </a:r>
            <a:r>
              <a:rPr lang="en-US" sz="2200">
                <a:solidFill>
                  <a:srgbClr val="201747"/>
                </a:solidFill>
                <a:latin typeface="Poppins SemiBold"/>
                <a:ea typeface="Poppins SemiBold"/>
                <a:cs typeface="Poppins SemiBold"/>
                <a:sym typeface="Poppins SemiBold"/>
              </a:rPr>
              <a:t> and methodology</a:t>
            </a:r>
            <a:endParaRPr sz="2200">
              <a:solidFill>
                <a:srgbClr val="201747"/>
              </a:solidFill>
              <a:latin typeface="Poppins SemiBold"/>
              <a:ea typeface="Poppins SemiBold"/>
              <a:cs typeface="Poppins SemiBold"/>
              <a:sym typeface="Poppins SemiBold"/>
            </a:endParaRPr>
          </a:p>
        </p:txBody>
      </p:sp>
      <p:sp>
        <p:nvSpPr>
          <p:cNvPr id="172" name="Google Shape;172;p34"/>
          <p:cNvSpPr txBox="1"/>
          <p:nvPr>
            <p:ph idx="4294967295" type="subTitle"/>
          </p:nvPr>
        </p:nvSpPr>
        <p:spPr>
          <a:xfrm>
            <a:off x="4572000" y="1298175"/>
            <a:ext cx="4114800" cy="3755700"/>
          </a:xfrm>
          <a:prstGeom prst="rect">
            <a:avLst/>
          </a:prstGeom>
          <a:no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000">
                <a:solidFill>
                  <a:srgbClr val="1399C3"/>
                </a:solidFill>
                <a:latin typeface="Poppins"/>
                <a:ea typeface="Poppins"/>
                <a:cs typeface="Poppins"/>
                <a:sym typeface="Poppins"/>
              </a:rPr>
              <a:t>Methodology</a:t>
            </a:r>
            <a:endParaRPr b="1" sz="1000">
              <a:solidFill>
                <a:srgbClr val="1399C3"/>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Included key questions from </a:t>
            </a:r>
            <a:r>
              <a:rPr lang="en-US" sz="1000" u="sng">
                <a:solidFill>
                  <a:schemeClr val="hlink"/>
                </a:solidFill>
                <a:latin typeface="Poppins"/>
                <a:ea typeface="Poppins"/>
                <a:cs typeface="Poppins"/>
                <a:sym typeface="Poppins"/>
                <a:hlinkClick r:id="rId3"/>
              </a:rPr>
              <a:t>Q2 2022 Mortgage value</a:t>
            </a:r>
            <a:r>
              <a:rPr lang="en-US" sz="1000">
                <a:solidFill>
                  <a:srgbClr val="000000"/>
                </a:solidFill>
                <a:latin typeface="Poppins"/>
                <a:ea typeface="Poppins"/>
                <a:cs typeface="Poppins"/>
                <a:sym typeface="Poppins"/>
              </a:rPr>
              <a:t> proposition survey</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3 audiences were included,</a:t>
            </a:r>
            <a:endParaRPr sz="1000">
              <a:solidFill>
                <a:srgbClr val="000000"/>
              </a:solidFill>
              <a:latin typeface="Poppins"/>
              <a:ea typeface="Poppins"/>
              <a:cs typeface="Poppins"/>
              <a:sym typeface="Poppins"/>
            </a:endParaRPr>
          </a:p>
          <a:p>
            <a:pPr indent="-292100" lvl="1" marL="9144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Registered users (RUs)/members that had a </a:t>
            </a:r>
            <a:r>
              <a:rPr b="1" lang="en-US" sz="1000">
                <a:solidFill>
                  <a:srgbClr val="000000"/>
                </a:solidFill>
                <a:latin typeface="Poppins"/>
                <a:ea typeface="Poppins"/>
                <a:cs typeface="Poppins"/>
                <a:sym typeface="Poppins"/>
              </a:rPr>
              <a:t>start with SoFi mortgage</a:t>
            </a:r>
            <a:r>
              <a:rPr lang="en-US" sz="1000">
                <a:solidFill>
                  <a:srgbClr val="000000"/>
                </a:solidFill>
                <a:latin typeface="Poppins"/>
                <a:ea typeface="Poppins"/>
                <a:cs typeface="Poppins"/>
                <a:sym typeface="Poppins"/>
              </a:rPr>
              <a:t> within the past 12 months</a:t>
            </a:r>
            <a:endParaRPr sz="1000">
              <a:solidFill>
                <a:srgbClr val="000000"/>
              </a:solidFill>
              <a:latin typeface="Poppins"/>
              <a:ea typeface="Poppins"/>
              <a:cs typeface="Poppins"/>
              <a:sym typeface="Poppins"/>
            </a:endParaRPr>
          </a:p>
          <a:p>
            <a:pPr indent="-292100" lvl="1" marL="9144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RUs/members that had a </a:t>
            </a:r>
            <a:r>
              <a:rPr b="1" lang="en-US" sz="1000">
                <a:solidFill>
                  <a:srgbClr val="000000"/>
                </a:solidFill>
                <a:latin typeface="Poppins"/>
                <a:ea typeface="Poppins"/>
                <a:cs typeface="Poppins"/>
                <a:sym typeface="Poppins"/>
              </a:rPr>
              <a:t>start with PL or SLR</a:t>
            </a:r>
            <a:r>
              <a:rPr lang="en-US" sz="1000">
                <a:solidFill>
                  <a:srgbClr val="000000"/>
                </a:solidFill>
                <a:latin typeface="Poppins"/>
                <a:ea typeface="Poppins"/>
                <a:cs typeface="Poppins"/>
                <a:sym typeface="Poppins"/>
              </a:rPr>
              <a:t> AND have purchased a home within past 12 months</a:t>
            </a:r>
            <a:endParaRPr sz="1000">
              <a:solidFill>
                <a:srgbClr val="000000"/>
              </a:solidFill>
              <a:latin typeface="Poppins"/>
              <a:ea typeface="Poppins"/>
              <a:cs typeface="Poppins"/>
              <a:sym typeface="Poppins"/>
            </a:endParaRPr>
          </a:p>
          <a:p>
            <a:pPr indent="-292100" lvl="1" marL="914400" rtl="0" algn="l">
              <a:lnSpc>
                <a:spcPct val="115000"/>
              </a:lnSpc>
              <a:spcBef>
                <a:spcPts val="600"/>
              </a:spcBef>
              <a:spcAft>
                <a:spcPts val="0"/>
              </a:spcAft>
              <a:buClr>
                <a:srgbClr val="000000"/>
              </a:buClr>
              <a:buSzPts val="1000"/>
              <a:buFont typeface="Poppins"/>
              <a:buChar char="○"/>
            </a:pPr>
            <a:r>
              <a:rPr b="1" lang="en-US" sz="1000">
                <a:solidFill>
                  <a:srgbClr val="000000"/>
                </a:solidFill>
                <a:latin typeface="Poppins"/>
                <a:ea typeface="Poppins"/>
                <a:cs typeface="Poppins"/>
                <a:sym typeface="Poppins"/>
              </a:rPr>
              <a:t>CSM Members</a:t>
            </a:r>
            <a:r>
              <a:rPr lang="en-US" sz="1000">
                <a:solidFill>
                  <a:srgbClr val="000000"/>
                </a:solidFill>
                <a:latin typeface="Poppins"/>
                <a:ea typeface="Poppins"/>
                <a:cs typeface="Poppins"/>
                <a:sym typeface="Poppins"/>
              </a:rPr>
              <a:t> that have purchased a home within the past 12 months</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Audience was </a:t>
            </a:r>
            <a:r>
              <a:rPr b="1" lang="en-US" sz="1000">
                <a:solidFill>
                  <a:srgbClr val="000000"/>
                </a:solidFill>
                <a:latin typeface="Poppins"/>
                <a:ea typeface="Poppins"/>
                <a:cs typeface="Poppins"/>
                <a:sym typeface="Poppins"/>
              </a:rPr>
              <a:t>97% members, 3% RUs</a:t>
            </a:r>
            <a:r>
              <a:rPr lang="en-US" sz="1000">
                <a:solidFill>
                  <a:srgbClr val="000000"/>
                </a:solidFill>
                <a:latin typeface="Poppins"/>
                <a:ea typeface="Poppins"/>
                <a:cs typeface="Poppins"/>
                <a:sym typeface="Poppins"/>
              </a:rPr>
              <a:t> survey response rate is very low for RUs, recommend separate survey of RUs to understand their perspective </a:t>
            </a:r>
            <a:endParaRPr sz="1000">
              <a:solidFill>
                <a:srgbClr val="000000"/>
              </a:solidFill>
              <a:latin typeface="Poppins"/>
              <a:ea typeface="Poppins"/>
              <a:cs typeface="Poppins"/>
              <a:sym typeface="Poppins"/>
            </a:endParaRPr>
          </a:p>
          <a:p>
            <a:pPr indent="-292100" lvl="0" marL="457200" rtl="0" algn="l">
              <a:lnSpc>
                <a:spcPct val="115000"/>
              </a:lnSpc>
              <a:spcBef>
                <a:spcPts val="600"/>
              </a:spcBef>
              <a:spcAft>
                <a:spcPts val="0"/>
              </a:spcAft>
              <a:buClr>
                <a:srgbClr val="000000"/>
              </a:buClr>
              <a:buSzPts val="1000"/>
              <a:buFont typeface="Poppins"/>
              <a:buChar char="●"/>
            </a:pPr>
            <a:r>
              <a:rPr lang="en-US" sz="1000">
                <a:solidFill>
                  <a:srgbClr val="000000"/>
                </a:solidFill>
                <a:latin typeface="Poppins"/>
                <a:ea typeface="Poppins"/>
                <a:cs typeface="Poppins"/>
                <a:sym typeface="Poppins"/>
              </a:rPr>
              <a:t>Survey was live 10/07 - 10/26</a:t>
            </a:r>
            <a:endParaRPr b="1" sz="800">
              <a:solidFill>
                <a:srgbClr val="000000"/>
              </a:solidFill>
              <a:latin typeface="Poppins"/>
              <a:ea typeface="Poppins"/>
              <a:cs typeface="Poppins"/>
              <a:sym typeface="Poppins"/>
            </a:endParaRPr>
          </a:p>
          <a:p>
            <a:pPr indent="0" lvl="0" marL="457200" rtl="0" algn="l">
              <a:lnSpc>
                <a:spcPct val="115000"/>
              </a:lnSpc>
              <a:spcBef>
                <a:spcPts val="600"/>
              </a:spcBef>
              <a:spcAft>
                <a:spcPts val="600"/>
              </a:spcAft>
              <a:buNone/>
            </a:pPr>
            <a:r>
              <a:t/>
            </a:r>
            <a:endParaRPr b="1" sz="800">
              <a:solidFill>
                <a:srgbClr val="000000"/>
              </a:solidFill>
              <a:latin typeface="Poppins"/>
              <a:ea typeface="Poppins"/>
              <a:cs typeface="Poppins"/>
              <a:sym typeface="Poppins"/>
            </a:endParaRPr>
          </a:p>
        </p:txBody>
      </p:sp>
      <p:sp>
        <p:nvSpPr>
          <p:cNvPr id="173" name="Google Shape;173;p34"/>
          <p:cNvSpPr txBox="1"/>
          <p:nvPr/>
        </p:nvSpPr>
        <p:spPr>
          <a:xfrm>
            <a:off x="538725" y="4313550"/>
            <a:ext cx="30000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lang="en-US" sz="600" u="sng">
                <a:solidFill>
                  <a:schemeClr val="hlink"/>
                </a:solidFill>
                <a:latin typeface="Poppins"/>
                <a:ea typeface="Poppins"/>
                <a:cs typeface="Poppins"/>
                <a:sym typeface="Poppins"/>
                <a:hlinkClick r:id="rId4"/>
              </a:rPr>
              <a:t>Research plan and survey</a:t>
            </a:r>
            <a:r>
              <a:rPr lang="en-US" sz="600">
                <a:latin typeface="Poppins"/>
                <a:ea typeface="Poppins"/>
                <a:cs typeface="Poppins"/>
                <a:sym typeface="Poppins"/>
              </a:rPr>
              <a:t>, </a:t>
            </a:r>
            <a:r>
              <a:rPr lang="en-US" sz="600" u="sng">
                <a:solidFill>
                  <a:schemeClr val="hlink"/>
                </a:solidFill>
                <a:latin typeface="Poppins"/>
                <a:ea typeface="Poppins"/>
                <a:cs typeface="Poppins"/>
                <a:sym typeface="Poppins"/>
                <a:hlinkClick r:id="rId5"/>
              </a:rPr>
              <a:t>Research Summary</a:t>
            </a:r>
            <a:endParaRPr sz="60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nvSpPr>
        <p:spPr>
          <a:xfrm>
            <a:off x="462450" y="1764075"/>
            <a:ext cx="3239700" cy="243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lt2"/>
                </a:solidFill>
                <a:latin typeface="Poppins"/>
                <a:ea typeface="Poppins"/>
                <a:cs typeface="Poppins"/>
                <a:sym typeface="Poppins"/>
              </a:rPr>
              <a:t>SoFi members are also more likely to be first-time home buyers than the national average, 54% of members are homeowners, in contrast to 65% of all Americans.</a:t>
            </a:r>
            <a:endParaRPr sz="1200">
              <a:solidFill>
                <a:schemeClr val="lt2"/>
              </a:solidFill>
              <a:latin typeface="Poppins"/>
              <a:ea typeface="Poppins"/>
              <a:cs typeface="Poppins"/>
              <a:sym typeface="Poppins"/>
            </a:endParaRPr>
          </a:p>
          <a:p>
            <a:pPr indent="0" lvl="0" marL="0" rtl="0" algn="l">
              <a:lnSpc>
                <a:spcPct val="115000"/>
              </a:lnSpc>
              <a:spcBef>
                <a:spcPts val="600"/>
              </a:spcBef>
              <a:spcAft>
                <a:spcPts val="0"/>
              </a:spcAft>
              <a:buNone/>
            </a:pPr>
            <a:r>
              <a:rPr lang="en-US" sz="1200">
                <a:solidFill>
                  <a:schemeClr val="lt2"/>
                </a:solidFill>
                <a:latin typeface="Poppins"/>
                <a:ea typeface="Poppins"/>
                <a:cs typeface="Poppins"/>
                <a:sym typeface="Poppins"/>
              </a:rPr>
              <a:t>60% of members who are looking to purchase, are looking to do so in the next three years. </a:t>
            </a:r>
            <a:endParaRPr sz="1200">
              <a:solidFill>
                <a:schemeClr val="lt2"/>
              </a:solidFill>
              <a:latin typeface="Poppins"/>
              <a:ea typeface="Poppins"/>
              <a:cs typeface="Poppins"/>
              <a:sym typeface="Poppins"/>
            </a:endParaRPr>
          </a:p>
          <a:p>
            <a:pPr indent="0" lvl="0" marL="0" rtl="0" algn="l">
              <a:lnSpc>
                <a:spcPct val="115000"/>
              </a:lnSpc>
              <a:spcBef>
                <a:spcPts val="600"/>
              </a:spcBef>
              <a:spcAft>
                <a:spcPts val="600"/>
              </a:spcAft>
              <a:buNone/>
            </a:pPr>
            <a:r>
              <a:rPr lang="en-US" sz="1200">
                <a:solidFill>
                  <a:schemeClr val="lt2"/>
                </a:solidFill>
                <a:latin typeface="Poppins"/>
                <a:ea typeface="Poppins"/>
                <a:cs typeface="Poppins"/>
                <a:sym typeface="Poppins"/>
              </a:rPr>
              <a:t>However, 64% of those members think now is a bad time to purchase a home.</a:t>
            </a:r>
            <a:endParaRPr sz="1200">
              <a:solidFill>
                <a:schemeClr val="lt2"/>
              </a:solidFill>
              <a:latin typeface="Poppins"/>
              <a:ea typeface="Poppins"/>
              <a:cs typeface="Poppins"/>
              <a:sym typeface="Poppins"/>
            </a:endParaRPr>
          </a:p>
        </p:txBody>
      </p:sp>
      <p:sp>
        <p:nvSpPr>
          <p:cNvPr id="179" name="Google Shape;179;p35"/>
          <p:cNvSpPr txBox="1"/>
          <p:nvPr/>
        </p:nvSpPr>
        <p:spPr>
          <a:xfrm>
            <a:off x="462450" y="377000"/>
            <a:ext cx="8224500" cy="140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Awareness</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Prior research shows SoFi Mortgage awareness is low and despite overall low sentiment, 60% are looking to buy within the next 3 years.</a:t>
            </a:r>
            <a:endParaRPr b="1">
              <a:solidFill>
                <a:srgbClr val="00A9CE"/>
              </a:solidFill>
              <a:latin typeface="Poppins"/>
              <a:ea typeface="Poppins"/>
              <a:cs typeface="Poppins"/>
              <a:sym typeface="Poppins"/>
            </a:endParaRPr>
          </a:p>
        </p:txBody>
      </p:sp>
      <p:pic>
        <p:nvPicPr>
          <p:cNvPr id="180" name="Google Shape;180;p35" title="Chart"/>
          <p:cNvPicPr preferRelativeResize="0"/>
          <p:nvPr/>
        </p:nvPicPr>
        <p:blipFill rotWithShape="1">
          <a:blip r:embed="rId3">
            <a:alphaModFix/>
          </a:blip>
          <a:srcRect b="10233" l="0" r="0" t="6231"/>
          <a:stretch/>
        </p:blipFill>
        <p:spPr>
          <a:xfrm>
            <a:off x="3602175" y="2068588"/>
            <a:ext cx="5084626" cy="2818338"/>
          </a:xfrm>
          <a:prstGeom prst="rect">
            <a:avLst/>
          </a:prstGeom>
          <a:noFill/>
          <a:ln>
            <a:noFill/>
          </a:ln>
        </p:spPr>
      </p:pic>
      <p:sp>
        <p:nvSpPr>
          <p:cNvPr id="181" name="Google Shape;181;p35"/>
          <p:cNvSpPr/>
          <p:nvPr/>
        </p:nvSpPr>
        <p:spPr>
          <a:xfrm>
            <a:off x="3987150" y="3568075"/>
            <a:ext cx="4027200" cy="219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182" name="Google Shape;182;p35"/>
          <p:cNvSpPr txBox="1"/>
          <p:nvPr/>
        </p:nvSpPr>
        <p:spPr>
          <a:xfrm>
            <a:off x="462450" y="4240425"/>
            <a:ext cx="323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u="sng">
                <a:solidFill>
                  <a:schemeClr val="hlink"/>
                </a:solidFill>
                <a:latin typeface="Poppins"/>
                <a:ea typeface="Poppins"/>
                <a:cs typeface="Poppins"/>
                <a:sym typeface="Poppins"/>
                <a:hlinkClick r:id="rId4"/>
              </a:rPr>
              <a:t>TL;DR Member Survey</a:t>
            </a:r>
            <a:r>
              <a:rPr lang="en-US" sz="600">
                <a:latin typeface="Poppins"/>
                <a:ea typeface="Poppins"/>
                <a:cs typeface="Poppins"/>
                <a:sym typeface="Poppins"/>
              </a:rPr>
              <a:t>,</a:t>
            </a:r>
            <a:r>
              <a:rPr lang="en-US" sz="600">
                <a:latin typeface="Poppins"/>
                <a:ea typeface="Poppins"/>
                <a:cs typeface="Poppins"/>
                <a:sym typeface="Poppins"/>
              </a:rPr>
              <a:t> </a:t>
            </a:r>
            <a:r>
              <a:rPr lang="en-US" sz="600" u="sng">
                <a:solidFill>
                  <a:schemeClr val="hlink"/>
                </a:solidFill>
                <a:latin typeface="Poppins"/>
                <a:ea typeface="Poppins"/>
                <a:cs typeface="Poppins"/>
                <a:sym typeface="Poppins"/>
                <a:hlinkClick r:id="rId5"/>
              </a:rPr>
              <a:t>Census Quick Facts</a:t>
            </a:r>
            <a:r>
              <a:rPr lang="en-US" sz="600">
                <a:latin typeface="Poppins"/>
                <a:ea typeface="Poppins"/>
                <a:cs typeface="Poppins"/>
                <a:sym typeface="Poppins"/>
              </a:rPr>
              <a:t>,</a:t>
            </a:r>
            <a:r>
              <a:rPr lang="en-US" sz="600">
                <a:latin typeface="Poppins"/>
                <a:ea typeface="Poppins"/>
                <a:cs typeface="Poppins"/>
                <a:sym typeface="Poppins"/>
              </a:rPr>
              <a:t> </a:t>
            </a:r>
            <a:r>
              <a:rPr lang="en-US" sz="600" u="sng">
                <a:solidFill>
                  <a:schemeClr val="hlink"/>
                </a:solidFill>
                <a:latin typeface="Poppins"/>
                <a:ea typeface="Poppins"/>
                <a:cs typeface="Poppins"/>
                <a:sym typeface="Poppins"/>
                <a:hlinkClick r:id="rId6"/>
              </a:rPr>
              <a:t>Member Product Awareness Survey</a:t>
            </a:r>
            <a:endParaRPr sz="600">
              <a:latin typeface="Poppins"/>
              <a:ea typeface="Poppins"/>
              <a:cs typeface="Poppins"/>
              <a:sym typeface="Poppins"/>
            </a:endParaRPr>
          </a:p>
          <a:p>
            <a:pPr indent="0" lvl="0" marL="0" rtl="0" algn="l">
              <a:spcBef>
                <a:spcPts val="0"/>
              </a:spcBef>
              <a:spcAft>
                <a:spcPts val="0"/>
              </a:spcAft>
              <a:buNone/>
            </a:pPr>
            <a:r>
              <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To the best of your knowledge, which of the following products or services does SoFi currently offer? (Select all that apply). </a:t>
            </a:r>
            <a:br>
              <a:rPr lang="en-US" sz="600">
                <a:latin typeface="Poppins"/>
                <a:ea typeface="Poppins"/>
                <a:cs typeface="Poppins"/>
                <a:sym typeface="Poppins"/>
              </a:rPr>
            </a:br>
            <a:r>
              <a:rPr lang="en-US" sz="600">
                <a:latin typeface="Poppins"/>
                <a:ea typeface="Poppins"/>
                <a:cs typeface="Poppins"/>
                <a:sym typeface="Poppins"/>
              </a:rPr>
              <a:t>Member =4,240, RU =226</a:t>
            </a:r>
            <a:endParaRPr sz="600">
              <a:latin typeface="Poppins"/>
              <a:ea typeface="Poppins"/>
              <a:cs typeface="Poppins"/>
              <a:sym typeface="Poppins"/>
            </a:endParaRPr>
          </a:p>
        </p:txBody>
      </p:sp>
      <p:sp>
        <p:nvSpPr>
          <p:cNvPr id="183" name="Google Shape;183;p35"/>
          <p:cNvSpPr txBox="1"/>
          <p:nvPr/>
        </p:nvSpPr>
        <p:spPr>
          <a:xfrm>
            <a:off x="3745088" y="1764075"/>
            <a:ext cx="4798800" cy="27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52% of members are aware that Sofi offers mortgages versus 35% of registered users</a:t>
            </a:r>
            <a:endParaRPr sz="800">
              <a:solidFill>
                <a:srgbClr val="00A9CE"/>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nvSpPr>
        <p:spPr>
          <a:xfrm>
            <a:off x="462450" y="1821425"/>
            <a:ext cx="2733300" cy="235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lt2"/>
                </a:solidFill>
                <a:latin typeface="Poppins"/>
                <a:ea typeface="Poppins"/>
                <a:cs typeface="Poppins"/>
                <a:sym typeface="Poppins"/>
              </a:rPr>
              <a:t>When it comes to checking rates, 40% check their rate with their local/independent mortgage broker, 25% with their local bank or credit union, and 20% with Rocket.</a:t>
            </a:r>
            <a:endParaRPr sz="1200">
              <a:solidFill>
                <a:schemeClr val="lt2"/>
              </a:solidFill>
              <a:latin typeface="Poppins"/>
              <a:ea typeface="Poppins"/>
              <a:cs typeface="Poppins"/>
              <a:sym typeface="Poppins"/>
            </a:endParaRPr>
          </a:p>
          <a:p>
            <a:pPr indent="0" lvl="0" marL="0" rtl="0" algn="l">
              <a:lnSpc>
                <a:spcPct val="115000"/>
              </a:lnSpc>
              <a:spcBef>
                <a:spcPts val="600"/>
              </a:spcBef>
              <a:spcAft>
                <a:spcPts val="600"/>
              </a:spcAft>
              <a:buNone/>
            </a:pPr>
            <a:r>
              <a:rPr lang="en-US" sz="1200">
                <a:solidFill>
                  <a:schemeClr val="lt2"/>
                </a:solidFill>
                <a:latin typeface="Poppins"/>
                <a:ea typeface="Poppins"/>
                <a:cs typeface="Poppins"/>
                <a:sym typeface="Poppins"/>
              </a:rPr>
              <a:t>When it comes to selecting a lender, local mortgage brokers and banks/credit unions end up with half of all mortgages.</a:t>
            </a:r>
            <a:endParaRPr sz="1200">
              <a:solidFill>
                <a:schemeClr val="lt2"/>
              </a:solidFill>
              <a:latin typeface="Poppins"/>
              <a:ea typeface="Poppins"/>
              <a:cs typeface="Poppins"/>
              <a:sym typeface="Poppins"/>
            </a:endParaRPr>
          </a:p>
        </p:txBody>
      </p:sp>
      <p:sp>
        <p:nvSpPr>
          <p:cNvPr id="189" name="Google Shape;189;p36"/>
          <p:cNvSpPr txBox="1"/>
          <p:nvPr/>
        </p:nvSpPr>
        <p:spPr>
          <a:xfrm>
            <a:off x="462450" y="377000"/>
            <a:ext cx="8224500" cy="14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Consideration</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SoFi loses home buyers to local/independent mortgage brokers, local credit unions/banks, and a ‘longtail’ of mortgage shops.</a:t>
            </a:r>
            <a:endParaRPr b="1">
              <a:solidFill>
                <a:srgbClr val="00A9CE"/>
              </a:solidFill>
              <a:latin typeface="Poppins"/>
              <a:ea typeface="Poppins"/>
              <a:cs typeface="Poppins"/>
              <a:sym typeface="Poppins"/>
            </a:endParaRPr>
          </a:p>
        </p:txBody>
      </p:sp>
      <p:sp>
        <p:nvSpPr>
          <p:cNvPr id="190" name="Google Shape;190;p36"/>
          <p:cNvSpPr txBox="1"/>
          <p:nvPr/>
        </p:nvSpPr>
        <p:spPr>
          <a:xfrm>
            <a:off x="462450" y="4104925"/>
            <a:ext cx="252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Which of the following lenders did you get a personalized rate quote from? Please select all that apply. n=354</a:t>
            </a:r>
            <a:br>
              <a:rPr lang="en-US" sz="600">
                <a:latin typeface="Poppins"/>
                <a:ea typeface="Poppins"/>
                <a:cs typeface="Poppins"/>
                <a:sym typeface="Poppins"/>
              </a:rPr>
            </a:br>
            <a:br>
              <a:rPr lang="en-US" sz="600">
                <a:latin typeface="Poppins"/>
                <a:ea typeface="Poppins"/>
                <a:cs typeface="Poppins"/>
                <a:sym typeface="Poppins"/>
              </a:rPr>
            </a:br>
            <a:r>
              <a:rPr lang="en-US" sz="600">
                <a:latin typeface="Poppins"/>
                <a:ea typeface="Poppins"/>
                <a:cs typeface="Poppins"/>
                <a:sym typeface="Poppins"/>
              </a:rPr>
              <a:t>Which of the following lenders did you end up using for your mortgage? n=351</a:t>
            </a:r>
            <a:endParaRPr sz="800">
              <a:latin typeface="Poppins"/>
              <a:ea typeface="Poppins"/>
              <a:cs typeface="Poppins"/>
              <a:sym typeface="Poppins"/>
            </a:endParaRPr>
          </a:p>
        </p:txBody>
      </p:sp>
      <p:pic>
        <p:nvPicPr>
          <p:cNvPr id="191" name="Google Shape;191;p36" title="Chart"/>
          <p:cNvPicPr preferRelativeResize="0"/>
          <p:nvPr/>
        </p:nvPicPr>
        <p:blipFill>
          <a:blip r:embed="rId3">
            <a:alphaModFix/>
          </a:blip>
          <a:stretch>
            <a:fillRect/>
          </a:stretch>
        </p:blipFill>
        <p:spPr>
          <a:xfrm>
            <a:off x="3269425" y="1555775"/>
            <a:ext cx="5274823" cy="3453000"/>
          </a:xfrm>
          <a:prstGeom prst="rect">
            <a:avLst/>
          </a:prstGeom>
          <a:noFill/>
          <a:ln>
            <a:noFill/>
          </a:ln>
        </p:spPr>
      </p:pic>
      <p:sp>
        <p:nvSpPr>
          <p:cNvPr id="192" name="Google Shape;192;p36"/>
          <p:cNvSpPr txBox="1"/>
          <p:nvPr/>
        </p:nvSpPr>
        <p:spPr>
          <a:xfrm>
            <a:off x="3269375" y="1510700"/>
            <a:ext cx="5274900" cy="4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While ‘online’ lenders and other known brands may be part of rate shopping, </a:t>
            </a:r>
            <a:br>
              <a:rPr b="1" lang="en-US" sz="800">
                <a:latin typeface="Poppins"/>
                <a:ea typeface="Poppins"/>
                <a:cs typeface="Poppins"/>
                <a:sym typeface="Poppins"/>
              </a:rPr>
            </a:br>
            <a:r>
              <a:rPr b="1" lang="en-US" sz="800">
                <a:latin typeface="Poppins"/>
                <a:ea typeface="Poppins"/>
                <a:cs typeface="Poppins"/>
                <a:sym typeface="Poppins"/>
              </a:rPr>
              <a:t>generally brokers and credit unions win</a:t>
            </a:r>
            <a:endParaRPr sz="800">
              <a:solidFill>
                <a:srgbClr val="00A9CE"/>
              </a:solidFill>
              <a:latin typeface="Poppins"/>
              <a:ea typeface="Poppins"/>
              <a:cs typeface="Poppins"/>
              <a:sym typeface="Poppins"/>
            </a:endParaRPr>
          </a:p>
        </p:txBody>
      </p:sp>
      <p:sp>
        <p:nvSpPr>
          <p:cNvPr id="193" name="Google Shape;193;p36"/>
          <p:cNvSpPr txBox="1"/>
          <p:nvPr/>
        </p:nvSpPr>
        <p:spPr>
          <a:xfrm>
            <a:off x="6849725" y="2498850"/>
            <a:ext cx="169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*Note this chart includes reaching out to HL starts, when </a:t>
            </a:r>
            <a:r>
              <a:rPr lang="en-US" sz="600">
                <a:latin typeface="Poppins"/>
                <a:ea typeface="Poppins"/>
                <a:cs typeface="Poppins"/>
                <a:sym typeface="Poppins"/>
              </a:rPr>
              <a:t>including</a:t>
            </a:r>
            <a:r>
              <a:rPr lang="en-US" sz="600">
                <a:latin typeface="Poppins"/>
                <a:ea typeface="Poppins"/>
                <a:cs typeface="Poppins"/>
                <a:sym typeface="Poppins"/>
              </a:rPr>
              <a:t> only CSM members and PL/SL starts, 8% of SoFi members check their rate with SoFi, 13% select SoFi</a:t>
            </a:r>
            <a:endParaRPr sz="800">
              <a:latin typeface="Poppins"/>
              <a:ea typeface="Poppins"/>
              <a:cs typeface="Poppins"/>
              <a:sym typeface="Poppins"/>
            </a:endParaRPr>
          </a:p>
        </p:txBody>
      </p:sp>
      <p:pic>
        <p:nvPicPr>
          <p:cNvPr id="194" name="Google Shape;194;p36" title="Chart"/>
          <p:cNvPicPr preferRelativeResize="0"/>
          <p:nvPr/>
        </p:nvPicPr>
        <p:blipFill>
          <a:blip r:embed="rId4">
            <a:alphaModFix/>
          </a:blip>
          <a:stretch>
            <a:fillRect/>
          </a:stretch>
        </p:blipFill>
        <p:spPr>
          <a:xfrm>
            <a:off x="9480874" y="1926800"/>
            <a:ext cx="4547550" cy="2977825"/>
          </a:xfrm>
          <a:prstGeom prst="rect">
            <a:avLst/>
          </a:prstGeom>
          <a:noFill/>
          <a:ln>
            <a:noFill/>
          </a:ln>
        </p:spPr>
      </p:pic>
      <p:sp>
        <p:nvSpPr>
          <p:cNvPr id="195" name="Google Shape;195;p36"/>
          <p:cNvSpPr txBox="1"/>
          <p:nvPr/>
        </p:nvSpPr>
        <p:spPr>
          <a:xfrm>
            <a:off x="9480875" y="1095500"/>
            <a:ext cx="252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
                <a:solidFill>
                  <a:schemeClr val="accent3"/>
                </a:solidFill>
                <a:latin typeface="Poppins"/>
                <a:ea typeface="Poppins"/>
                <a:cs typeface="Poppins"/>
                <a:sym typeface="Poppins"/>
              </a:rPr>
              <a:t>JUST PL/SL starts and CSM members</a:t>
            </a:r>
            <a:br>
              <a:rPr lang="en-US" sz="600">
                <a:latin typeface="Poppins"/>
                <a:ea typeface="Poppins"/>
                <a:cs typeface="Poppins"/>
                <a:sym typeface="Poppins"/>
              </a:rPr>
            </a:br>
            <a:br>
              <a:rPr lang="en-US" sz="600">
                <a:latin typeface="Poppins"/>
                <a:ea typeface="Poppins"/>
                <a:cs typeface="Poppins"/>
                <a:sym typeface="Poppins"/>
              </a:rPr>
            </a:br>
            <a:r>
              <a:rPr lang="en-US" sz="600">
                <a:latin typeface="Poppins"/>
                <a:ea typeface="Poppins"/>
                <a:cs typeface="Poppins"/>
                <a:sym typeface="Poppins"/>
              </a:rPr>
              <a:t>Which of the following lenders did you get a personalized rate quote from? Please select all that apply. n=189</a:t>
            </a:r>
            <a:br>
              <a:rPr lang="en-US" sz="600">
                <a:latin typeface="Poppins"/>
                <a:ea typeface="Poppins"/>
                <a:cs typeface="Poppins"/>
                <a:sym typeface="Poppins"/>
              </a:rPr>
            </a:br>
            <a:br>
              <a:rPr lang="en-US" sz="600">
                <a:latin typeface="Poppins"/>
                <a:ea typeface="Poppins"/>
                <a:cs typeface="Poppins"/>
                <a:sym typeface="Poppins"/>
              </a:rPr>
            </a:br>
            <a:r>
              <a:rPr lang="en-US" sz="600">
                <a:latin typeface="Poppins"/>
                <a:ea typeface="Poppins"/>
                <a:cs typeface="Poppins"/>
                <a:sym typeface="Poppins"/>
              </a:rPr>
              <a:t>Which of the following lenders did you end up using for your mortgage? n=187</a:t>
            </a:r>
            <a:endParaRPr sz="8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Selection</a:t>
            </a:r>
            <a:endParaRPr b="1">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We continue to lose to low rates and more ‘known’ mortgage providers.</a:t>
            </a:r>
            <a:endParaRPr sz="2000">
              <a:solidFill>
                <a:schemeClr val="lt2"/>
              </a:solidFill>
              <a:latin typeface="Poppins SemiBold"/>
              <a:ea typeface="Poppins SemiBold"/>
              <a:cs typeface="Poppins SemiBold"/>
              <a:sym typeface="Poppins SemiBold"/>
            </a:endParaRPr>
          </a:p>
        </p:txBody>
      </p:sp>
      <p:sp>
        <p:nvSpPr>
          <p:cNvPr id="201" name="Google Shape;201;p37"/>
          <p:cNvSpPr txBox="1"/>
          <p:nvPr/>
        </p:nvSpPr>
        <p:spPr>
          <a:xfrm>
            <a:off x="459750" y="4599125"/>
            <a:ext cx="363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Why did you not choose to fund a mortgage with SoFi? Select up to 3 options. n=335</a:t>
            </a:r>
            <a:endParaRPr sz="800">
              <a:latin typeface="Poppins"/>
              <a:ea typeface="Poppins"/>
              <a:cs typeface="Poppins"/>
              <a:sym typeface="Poppins"/>
            </a:endParaRPr>
          </a:p>
        </p:txBody>
      </p:sp>
      <p:sp>
        <p:nvSpPr>
          <p:cNvPr id="202" name="Google Shape;202;p37"/>
          <p:cNvSpPr txBox="1"/>
          <p:nvPr/>
        </p:nvSpPr>
        <p:spPr>
          <a:xfrm>
            <a:off x="459750" y="1467725"/>
            <a:ext cx="2804100" cy="320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lt2"/>
                </a:solidFill>
                <a:latin typeface="Poppins"/>
                <a:ea typeface="Poppins"/>
                <a:cs typeface="Poppins"/>
                <a:sym typeface="Poppins"/>
              </a:rPr>
              <a:t>Those who did not fund with SoFi but did check their rate with SoFi wanted more ‘personalized discounts or incentives’, and more ‘personalized rate and experience’</a:t>
            </a:r>
            <a:r>
              <a:rPr lang="en-US" sz="1200">
                <a:solidFill>
                  <a:schemeClr val="lt2"/>
                </a:solidFill>
                <a:latin typeface="Poppins"/>
                <a:ea typeface="Poppins"/>
                <a:cs typeface="Poppins"/>
                <a:sym typeface="Poppins"/>
              </a:rPr>
              <a:t> </a:t>
            </a:r>
            <a:r>
              <a:rPr lang="en-US" sz="1200">
                <a:solidFill>
                  <a:schemeClr val="lt2"/>
                </a:solidFill>
                <a:latin typeface="Poppins"/>
                <a:ea typeface="Poppins"/>
                <a:cs typeface="Poppins"/>
                <a:sym typeface="Poppins"/>
              </a:rPr>
              <a:t>for their particular mortgage situation as well as lower rates. (n=67)</a:t>
            </a:r>
            <a:endParaRPr sz="1200">
              <a:solidFill>
                <a:schemeClr val="lt2"/>
              </a:solidFill>
              <a:latin typeface="Poppins"/>
              <a:ea typeface="Poppins"/>
              <a:cs typeface="Poppins"/>
              <a:sym typeface="Poppins"/>
            </a:endParaRPr>
          </a:p>
          <a:p>
            <a:pPr indent="0" lvl="0" marL="0" rtl="0" algn="l">
              <a:lnSpc>
                <a:spcPct val="115000"/>
              </a:lnSpc>
              <a:spcBef>
                <a:spcPts val="600"/>
              </a:spcBef>
              <a:spcAft>
                <a:spcPts val="600"/>
              </a:spcAft>
              <a:buNone/>
            </a:pPr>
            <a:r>
              <a:rPr lang="en-US" sz="1200">
                <a:solidFill>
                  <a:schemeClr val="lt2"/>
                </a:solidFill>
                <a:latin typeface="Poppins"/>
                <a:ea typeface="Poppins"/>
                <a:cs typeface="Poppins"/>
                <a:sym typeface="Poppins"/>
              </a:rPr>
              <a:t>Buyers also cited lack of awareness, builder incentives, lack of VA and FHA loan options, and poor communication and service as reasons for not funding with SoFi.</a:t>
            </a:r>
            <a:endParaRPr sz="1200">
              <a:solidFill>
                <a:schemeClr val="lt2"/>
              </a:solidFill>
              <a:latin typeface="Poppins"/>
              <a:ea typeface="Poppins"/>
              <a:cs typeface="Poppins"/>
              <a:sym typeface="Poppins"/>
            </a:endParaRPr>
          </a:p>
        </p:txBody>
      </p:sp>
      <p:pic>
        <p:nvPicPr>
          <p:cNvPr id="203" name="Google Shape;203;p37" title="Chart"/>
          <p:cNvPicPr preferRelativeResize="0"/>
          <p:nvPr/>
        </p:nvPicPr>
        <p:blipFill>
          <a:blip r:embed="rId3">
            <a:alphaModFix/>
          </a:blip>
          <a:stretch>
            <a:fillRect/>
          </a:stretch>
        </p:blipFill>
        <p:spPr>
          <a:xfrm>
            <a:off x="3604200" y="1567500"/>
            <a:ext cx="4965423" cy="3071200"/>
          </a:xfrm>
          <a:prstGeom prst="rect">
            <a:avLst/>
          </a:prstGeom>
          <a:noFill/>
          <a:ln>
            <a:noFill/>
          </a:ln>
        </p:spPr>
      </p:pic>
      <p:sp>
        <p:nvSpPr>
          <p:cNvPr id="204" name="Google Shape;204;p37"/>
          <p:cNvSpPr txBox="1"/>
          <p:nvPr/>
        </p:nvSpPr>
        <p:spPr>
          <a:xfrm>
            <a:off x="6635550" y="2662300"/>
            <a:ext cx="169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*Note for ‘other’ 8% of all other write in’s specified not aware, with 3% not eligible, 3% no FHA/VA options, 3% builder incentives, and 2% local </a:t>
            </a:r>
            <a:r>
              <a:rPr lang="en-US" sz="600">
                <a:latin typeface="Poppins"/>
                <a:ea typeface="Poppins"/>
                <a:cs typeface="Poppins"/>
                <a:sym typeface="Poppins"/>
              </a:rPr>
              <a:t>preference</a:t>
            </a:r>
            <a:r>
              <a:rPr lang="en-US" sz="600">
                <a:latin typeface="Poppins"/>
                <a:ea typeface="Poppins"/>
                <a:cs typeface="Poppins"/>
                <a:sym typeface="Poppins"/>
              </a:rPr>
              <a:t>, 2% no communication or bad experience</a:t>
            </a:r>
            <a:endParaRPr sz="800">
              <a:latin typeface="Poppins"/>
              <a:ea typeface="Poppins"/>
              <a:cs typeface="Poppins"/>
              <a:sym typeface="Poppins"/>
            </a:endParaRPr>
          </a:p>
        </p:txBody>
      </p:sp>
      <p:sp>
        <p:nvSpPr>
          <p:cNvPr id="205" name="Google Shape;205;p37"/>
          <p:cNvSpPr txBox="1"/>
          <p:nvPr/>
        </p:nvSpPr>
        <p:spPr>
          <a:xfrm>
            <a:off x="4070611" y="1269925"/>
            <a:ext cx="4032600" cy="36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Those who did not fund with SoFi felt we did not provide a competitive rate (29%) nor are we a ‘known mortgage provider’ (25%) (n=335)</a:t>
            </a:r>
            <a:endParaRPr b="1" sz="800">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8" title="Chart"/>
          <p:cNvPicPr preferRelativeResize="0"/>
          <p:nvPr/>
        </p:nvPicPr>
        <p:blipFill rotWithShape="1">
          <a:blip r:embed="rId3">
            <a:alphaModFix/>
          </a:blip>
          <a:srcRect b="0" l="0" r="22660" t="7638"/>
          <a:stretch/>
        </p:blipFill>
        <p:spPr>
          <a:xfrm>
            <a:off x="462450" y="1759150"/>
            <a:ext cx="4160575" cy="2975450"/>
          </a:xfrm>
          <a:prstGeom prst="rect">
            <a:avLst/>
          </a:prstGeom>
          <a:noFill/>
          <a:ln>
            <a:noFill/>
          </a:ln>
        </p:spPr>
      </p:pic>
      <p:sp>
        <p:nvSpPr>
          <p:cNvPr id="211" name="Google Shape;211;p38"/>
          <p:cNvSpPr txBox="1"/>
          <p:nvPr/>
        </p:nvSpPr>
        <p:spPr>
          <a:xfrm>
            <a:off x="462450" y="377000"/>
            <a:ext cx="8224500" cy="10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Selection</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Realtors continue to be the initial step in the buying process, and 69% believe their realtor had their best interest in mind. </a:t>
            </a:r>
            <a:endParaRPr sz="2000">
              <a:solidFill>
                <a:schemeClr val="lt2"/>
              </a:solidFill>
              <a:latin typeface="Poppins SemiBold"/>
              <a:ea typeface="Poppins SemiBold"/>
              <a:cs typeface="Poppins SemiBold"/>
              <a:sym typeface="Poppins SemiBold"/>
            </a:endParaRPr>
          </a:p>
        </p:txBody>
      </p:sp>
      <p:sp>
        <p:nvSpPr>
          <p:cNvPr id="212" name="Google Shape;212;p38"/>
          <p:cNvSpPr txBox="1"/>
          <p:nvPr/>
        </p:nvSpPr>
        <p:spPr>
          <a:xfrm>
            <a:off x="551175" y="4598225"/>
            <a:ext cx="398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To the best you can recall, please place the following activities in the order you completed them. Please drag and drop each of the following in order of completion. n=351</a:t>
            </a:r>
            <a:endParaRPr sz="800">
              <a:latin typeface="Poppins"/>
              <a:ea typeface="Poppins"/>
              <a:cs typeface="Poppins"/>
              <a:sym typeface="Poppins"/>
            </a:endParaRPr>
          </a:p>
        </p:txBody>
      </p:sp>
      <p:pic>
        <p:nvPicPr>
          <p:cNvPr id="213" name="Google Shape;213;p38" title="Chart"/>
          <p:cNvPicPr preferRelativeResize="0"/>
          <p:nvPr/>
        </p:nvPicPr>
        <p:blipFill>
          <a:blip r:embed="rId4">
            <a:alphaModFix/>
          </a:blip>
          <a:stretch>
            <a:fillRect/>
          </a:stretch>
        </p:blipFill>
        <p:spPr>
          <a:xfrm>
            <a:off x="4809026" y="1759150"/>
            <a:ext cx="3789651" cy="2255575"/>
          </a:xfrm>
          <a:prstGeom prst="rect">
            <a:avLst/>
          </a:prstGeom>
          <a:noFill/>
          <a:ln>
            <a:noFill/>
          </a:ln>
        </p:spPr>
      </p:pic>
      <p:sp>
        <p:nvSpPr>
          <p:cNvPr id="214" name="Google Shape;214;p38"/>
          <p:cNvSpPr txBox="1"/>
          <p:nvPr/>
        </p:nvSpPr>
        <p:spPr>
          <a:xfrm>
            <a:off x="526800" y="1444025"/>
            <a:ext cx="40452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57% of home buyers found a realtor first, then engaged with a lender (compared to 25% lender first)</a:t>
            </a:r>
            <a:endParaRPr b="1" sz="800">
              <a:latin typeface="Poppins"/>
              <a:ea typeface="Poppins"/>
              <a:cs typeface="Poppins"/>
              <a:sym typeface="Poppins"/>
            </a:endParaRPr>
          </a:p>
        </p:txBody>
      </p:sp>
      <p:sp>
        <p:nvSpPr>
          <p:cNvPr id="215" name="Google Shape;215;p38"/>
          <p:cNvSpPr txBox="1"/>
          <p:nvPr/>
        </p:nvSpPr>
        <p:spPr>
          <a:xfrm>
            <a:off x="5252300" y="1444025"/>
            <a:ext cx="2903100" cy="3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69% believe their realtor had their best interest in mind (compared to 49% of loan officers/brokers)</a:t>
            </a:r>
            <a:endParaRPr b="1" sz="800">
              <a:latin typeface="Poppins"/>
              <a:ea typeface="Poppins"/>
              <a:cs typeface="Poppins"/>
              <a:sym typeface="Poppins"/>
            </a:endParaRPr>
          </a:p>
        </p:txBody>
      </p:sp>
      <p:sp>
        <p:nvSpPr>
          <p:cNvPr id="216" name="Google Shape;216;p38"/>
          <p:cNvSpPr txBox="1"/>
          <p:nvPr/>
        </p:nvSpPr>
        <p:spPr>
          <a:xfrm>
            <a:off x="4809025" y="3972325"/>
            <a:ext cx="398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Which of the following people involved in your home buying process do you think had your best interest in mind? Please select all that apply. n=350</a:t>
            </a:r>
            <a:endParaRPr sz="800">
              <a:latin typeface="Poppins"/>
              <a:ea typeface="Poppins"/>
              <a:cs typeface="Poppins"/>
              <a:sym typeface="Poppins"/>
            </a:endParaRPr>
          </a:p>
        </p:txBody>
      </p:sp>
      <p:sp>
        <p:nvSpPr>
          <p:cNvPr id="217" name="Google Shape;217;p38"/>
          <p:cNvSpPr txBox="1"/>
          <p:nvPr/>
        </p:nvSpPr>
        <p:spPr>
          <a:xfrm>
            <a:off x="2656475" y="3393000"/>
            <a:ext cx="191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*Note there is not a clear </a:t>
            </a:r>
            <a:r>
              <a:rPr lang="en-US" sz="600">
                <a:latin typeface="Poppins"/>
                <a:ea typeface="Poppins"/>
                <a:cs typeface="Poppins"/>
                <a:sym typeface="Poppins"/>
              </a:rPr>
              <a:t>consensus</a:t>
            </a:r>
            <a:r>
              <a:rPr lang="en-US" sz="600">
                <a:latin typeface="Poppins"/>
                <a:ea typeface="Poppins"/>
                <a:cs typeface="Poppins"/>
                <a:sym typeface="Poppins"/>
              </a:rPr>
              <a:t> on lender engagement in steps 2 and 3, a pre-approval may come before or after an application. A self-</a:t>
            </a:r>
            <a:r>
              <a:rPr lang="en-US" sz="600">
                <a:latin typeface="Poppins"/>
                <a:ea typeface="Poppins"/>
                <a:cs typeface="Poppins"/>
                <a:sym typeface="Poppins"/>
              </a:rPr>
              <a:t>serve</a:t>
            </a:r>
            <a:r>
              <a:rPr lang="en-US" sz="600">
                <a:latin typeface="Poppins"/>
                <a:ea typeface="Poppins"/>
                <a:cs typeface="Poppins"/>
                <a:sym typeface="Poppins"/>
              </a:rPr>
              <a:t> pre-approval letter could be a point of differentiation for SoFi.</a:t>
            </a:r>
            <a:endParaRPr sz="8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Selection</a:t>
            </a:r>
            <a:endParaRPr>
              <a:solidFill>
                <a:schemeClr val="dk1"/>
              </a:solidFill>
              <a:latin typeface="Poppins SemiBold"/>
              <a:ea typeface="Poppins SemiBold"/>
              <a:cs typeface="Poppins SemiBold"/>
              <a:sym typeface="Poppins SemiBold"/>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Rates and realtor recommendations are primary drivers in lender selection, but there is opportunity to capture buyers when they have a positive </a:t>
            </a:r>
            <a:r>
              <a:rPr lang="en-US" sz="2000">
                <a:solidFill>
                  <a:schemeClr val="lt2"/>
                </a:solidFill>
                <a:latin typeface="Poppins SemiBold"/>
                <a:ea typeface="Poppins SemiBold"/>
                <a:cs typeface="Poppins SemiBold"/>
                <a:sym typeface="Poppins SemiBold"/>
              </a:rPr>
              <a:t>experience</a:t>
            </a:r>
            <a:r>
              <a:rPr lang="en-US" sz="2000">
                <a:solidFill>
                  <a:schemeClr val="lt2"/>
                </a:solidFill>
                <a:latin typeface="Poppins SemiBold"/>
                <a:ea typeface="Poppins SemiBold"/>
                <a:cs typeface="Poppins SemiBold"/>
                <a:sym typeface="Poppins SemiBold"/>
              </a:rPr>
              <a:t> with a loan officer.</a:t>
            </a:r>
            <a:endParaRPr sz="2000">
              <a:solidFill>
                <a:schemeClr val="lt2"/>
              </a:solidFill>
              <a:latin typeface="Poppins SemiBold"/>
              <a:ea typeface="Poppins SemiBold"/>
              <a:cs typeface="Poppins SemiBold"/>
              <a:sym typeface="Poppins SemiBold"/>
            </a:endParaRPr>
          </a:p>
        </p:txBody>
      </p:sp>
      <p:sp>
        <p:nvSpPr>
          <p:cNvPr id="223" name="Google Shape;223;p39"/>
          <p:cNvSpPr txBox="1"/>
          <p:nvPr/>
        </p:nvSpPr>
        <p:spPr>
          <a:xfrm>
            <a:off x="420050" y="4152825"/>
            <a:ext cx="312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How many lenders total did you get a personalized rate quote from? n=358</a:t>
            </a:r>
            <a:br>
              <a:rPr lang="en-US" sz="600">
                <a:latin typeface="Poppins"/>
                <a:ea typeface="Poppins"/>
                <a:cs typeface="Poppins"/>
                <a:sym typeface="Poppins"/>
              </a:rPr>
            </a:br>
            <a:br>
              <a:rPr lang="en-US" sz="600">
                <a:latin typeface="Poppins"/>
                <a:ea typeface="Poppins"/>
                <a:cs typeface="Poppins"/>
                <a:sym typeface="Poppins"/>
              </a:rPr>
            </a:br>
            <a:r>
              <a:rPr lang="en-US" sz="600">
                <a:latin typeface="Poppins"/>
                <a:ea typeface="Poppins"/>
                <a:cs typeface="Poppins"/>
                <a:sym typeface="Poppins"/>
              </a:rPr>
              <a:t>Which of the following factors were the MOST impactful in your decision to select your lender? Select up to 3 options. n=353</a:t>
            </a:r>
            <a:endParaRPr sz="800">
              <a:latin typeface="Poppins"/>
              <a:ea typeface="Poppins"/>
              <a:cs typeface="Poppins"/>
              <a:sym typeface="Poppins"/>
            </a:endParaRPr>
          </a:p>
        </p:txBody>
      </p:sp>
      <p:pic>
        <p:nvPicPr>
          <p:cNvPr id="224" name="Google Shape;224;p39" title="Chart"/>
          <p:cNvPicPr preferRelativeResize="0"/>
          <p:nvPr/>
        </p:nvPicPr>
        <p:blipFill>
          <a:blip r:embed="rId4">
            <a:alphaModFix/>
          </a:blip>
          <a:stretch>
            <a:fillRect/>
          </a:stretch>
        </p:blipFill>
        <p:spPr>
          <a:xfrm>
            <a:off x="211175" y="2120425"/>
            <a:ext cx="3352074" cy="2075700"/>
          </a:xfrm>
          <a:prstGeom prst="rect">
            <a:avLst/>
          </a:prstGeom>
          <a:noFill/>
          <a:ln>
            <a:noFill/>
          </a:ln>
        </p:spPr>
      </p:pic>
      <p:pic>
        <p:nvPicPr>
          <p:cNvPr id="225" name="Google Shape;225;p39" title="Chart"/>
          <p:cNvPicPr preferRelativeResize="0"/>
          <p:nvPr/>
        </p:nvPicPr>
        <p:blipFill>
          <a:blip r:embed="rId5">
            <a:alphaModFix/>
          </a:blip>
          <a:stretch>
            <a:fillRect/>
          </a:stretch>
        </p:blipFill>
        <p:spPr>
          <a:xfrm>
            <a:off x="3531974" y="2068087"/>
            <a:ext cx="4965075" cy="3064726"/>
          </a:xfrm>
          <a:prstGeom prst="rect">
            <a:avLst/>
          </a:prstGeom>
          <a:noFill/>
          <a:ln>
            <a:noFill/>
          </a:ln>
        </p:spPr>
      </p:pic>
      <p:sp>
        <p:nvSpPr>
          <p:cNvPr id="226" name="Google Shape;226;p39"/>
          <p:cNvSpPr txBox="1"/>
          <p:nvPr/>
        </p:nvSpPr>
        <p:spPr>
          <a:xfrm>
            <a:off x="3655900" y="1838400"/>
            <a:ext cx="4717200" cy="35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800">
                <a:latin typeface="Poppins"/>
                <a:ea typeface="Poppins"/>
                <a:cs typeface="Poppins"/>
                <a:sym typeface="Poppins"/>
              </a:rPr>
              <a:t>When looking to engage a lender, besides lowest rate, the most impactful factor in choosing a lender was a recommendation by their realtor</a:t>
            </a:r>
            <a:endParaRPr b="1" sz="800">
              <a:latin typeface="Poppins"/>
              <a:ea typeface="Poppins"/>
              <a:cs typeface="Poppins"/>
              <a:sym typeface="Poppins"/>
            </a:endParaRPr>
          </a:p>
          <a:p>
            <a:pPr indent="0" lvl="0" marL="0" rtl="0" algn="ctr">
              <a:lnSpc>
                <a:spcPct val="115000"/>
              </a:lnSpc>
              <a:spcBef>
                <a:spcPts val="600"/>
              </a:spcBef>
              <a:spcAft>
                <a:spcPts val="0"/>
              </a:spcAft>
              <a:buNone/>
            </a:pPr>
            <a:r>
              <a:t/>
            </a:r>
            <a:endParaRPr b="1" sz="800">
              <a:latin typeface="Poppins"/>
              <a:ea typeface="Poppins"/>
              <a:cs typeface="Poppins"/>
              <a:sym typeface="Poppins"/>
            </a:endParaRPr>
          </a:p>
          <a:p>
            <a:pPr indent="0" lvl="0" marL="0" rtl="0" algn="ctr">
              <a:lnSpc>
                <a:spcPct val="115000"/>
              </a:lnSpc>
              <a:spcBef>
                <a:spcPts val="600"/>
              </a:spcBef>
              <a:spcAft>
                <a:spcPts val="600"/>
              </a:spcAft>
              <a:buNone/>
            </a:pPr>
            <a:r>
              <a:t/>
            </a:r>
            <a:endParaRPr b="1" sz="800">
              <a:latin typeface="Poppins"/>
              <a:ea typeface="Poppins"/>
              <a:cs typeface="Poppins"/>
              <a:sym typeface="Poppins"/>
            </a:endParaRPr>
          </a:p>
        </p:txBody>
      </p:sp>
      <p:sp>
        <p:nvSpPr>
          <p:cNvPr id="227" name="Google Shape;227;p39"/>
          <p:cNvSpPr txBox="1"/>
          <p:nvPr/>
        </p:nvSpPr>
        <p:spPr>
          <a:xfrm>
            <a:off x="459875" y="1838400"/>
            <a:ext cx="3128700" cy="39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56% of home buyers checked their rates </a:t>
            </a:r>
            <a:br>
              <a:rPr b="1" lang="en-US" sz="800">
                <a:latin typeface="Poppins"/>
                <a:ea typeface="Poppins"/>
                <a:cs typeface="Poppins"/>
                <a:sym typeface="Poppins"/>
              </a:rPr>
            </a:br>
            <a:r>
              <a:rPr b="1" lang="en-US" sz="800">
                <a:latin typeface="Poppins"/>
                <a:ea typeface="Poppins"/>
                <a:cs typeface="Poppins"/>
                <a:sym typeface="Poppins"/>
              </a:rPr>
              <a:t>with two or less lenders (33% only one)</a:t>
            </a:r>
            <a:endParaRPr b="1" sz="800">
              <a:latin typeface="Poppins"/>
              <a:ea typeface="Poppins"/>
              <a:cs typeface="Poppins"/>
              <a:sym typeface="Poppins"/>
            </a:endParaRPr>
          </a:p>
        </p:txBody>
      </p:sp>
      <p:sp>
        <p:nvSpPr>
          <p:cNvPr id="228" name="Google Shape;228;p39"/>
          <p:cNvSpPr/>
          <p:nvPr/>
        </p:nvSpPr>
        <p:spPr>
          <a:xfrm>
            <a:off x="3640950" y="2661663"/>
            <a:ext cx="3794100" cy="190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Experience</a:t>
            </a:r>
            <a:endParaRPr b="1">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When comparing the experiences of other mortgage lenders to SoFi, SoFi scores well below others in mortgage specific areas but does exceed in GYMR.</a:t>
            </a:r>
            <a:endParaRPr sz="2000">
              <a:solidFill>
                <a:schemeClr val="lt2"/>
              </a:solidFill>
              <a:latin typeface="Poppins SemiBold"/>
              <a:ea typeface="Poppins SemiBold"/>
              <a:cs typeface="Poppins SemiBold"/>
              <a:sym typeface="Poppins SemiBold"/>
            </a:endParaRPr>
          </a:p>
        </p:txBody>
      </p:sp>
      <p:sp>
        <p:nvSpPr>
          <p:cNvPr id="234" name="Google Shape;234;p40"/>
          <p:cNvSpPr txBox="1"/>
          <p:nvPr/>
        </p:nvSpPr>
        <p:spPr>
          <a:xfrm>
            <a:off x="459750" y="3952000"/>
            <a:ext cx="276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How much do you agree or disagree the following statements describe your experience SoFi. n=82</a:t>
            </a:r>
            <a:endParaRPr sz="600">
              <a:latin typeface="Poppins"/>
              <a:ea typeface="Poppins"/>
              <a:cs typeface="Poppins"/>
              <a:sym typeface="Poppins"/>
            </a:endParaRPr>
          </a:p>
          <a:p>
            <a:pPr indent="0" lvl="0" marL="0" rtl="0" algn="l">
              <a:spcBef>
                <a:spcPts val="0"/>
              </a:spcBef>
              <a:spcAft>
                <a:spcPts val="0"/>
              </a:spcAft>
              <a:buNone/>
            </a:pPr>
            <a:br>
              <a:rPr lang="en-US" sz="600">
                <a:latin typeface="Poppins"/>
                <a:ea typeface="Poppins"/>
                <a:cs typeface="Poppins"/>
                <a:sym typeface="Poppins"/>
              </a:rPr>
            </a:br>
            <a:r>
              <a:rPr lang="en-US" sz="600">
                <a:latin typeface="Poppins"/>
                <a:ea typeface="Poppins"/>
                <a:cs typeface="Poppins"/>
                <a:sym typeface="Poppins"/>
              </a:rPr>
              <a:t>How much do you agree or disagree the following statements describe your experience with your recent mortgage provider</a:t>
            </a:r>
            <a:r>
              <a:rPr lang="en-US" sz="600">
                <a:latin typeface="Poppins"/>
                <a:ea typeface="Poppins"/>
                <a:cs typeface="Poppins"/>
                <a:sym typeface="Poppins"/>
              </a:rPr>
              <a:t>. n=326</a:t>
            </a:r>
            <a:endParaRPr sz="800">
              <a:latin typeface="Poppins"/>
              <a:ea typeface="Poppins"/>
              <a:cs typeface="Poppins"/>
              <a:sym typeface="Poppins"/>
            </a:endParaRPr>
          </a:p>
        </p:txBody>
      </p:sp>
      <p:sp>
        <p:nvSpPr>
          <p:cNvPr id="235" name="Google Shape;235;p40"/>
          <p:cNvSpPr txBox="1"/>
          <p:nvPr/>
        </p:nvSpPr>
        <p:spPr>
          <a:xfrm>
            <a:off x="462450" y="1821425"/>
            <a:ext cx="27333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lang="en-US" sz="1200">
                <a:solidFill>
                  <a:schemeClr val="lt2"/>
                </a:solidFill>
                <a:latin typeface="Poppins"/>
                <a:ea typeface="Poppins"/>
                <a:cs typeface="Poppins"/>
                <a:sym typeface="Poppins"/>
              </a:rPr>
              <a:t>For t</a:t>
            </a:r>
            <a:r>
              <a:rPr lang="en-US" sz="1200">
                <a:solidFill>
                  <a:schemeClr val="lt2"/>
                </a:solidFill>
                <a:latin typeface="Poppins"/>
                <a:ea typeface="Poppins"/>
                <a:cs typeface="Poppins"/>
                <a:sym typeface="Poppins"/>
              </a:rPr>
              <a:t>hose who checked their rate with SoFi and/or funded with SoFi, SoFi scored well below selected </a:t>
            </a:r>
            <a:r>
              <a:rPr lang="en-US" sz="1200">
                <a:solidFill>
                  <a:schemeClr val="lt2"/>
                </a:solidFill>
                <a:latin typeface="Poppins"/>
                <a:ea typeface="Poppins"/>
                <a:cs typeface="Poppins"/>
                <a:sym typeface="Poppins"/>
              </a:rPr>
              <a:t>mortgage</a:t>
            </a:r>
            <a:r>
              <a:rPr lang="en-US" sz="1200">
                <a:solidFill>
                  <a:schemeClr val="lt2"/>
                </a:solidFill>
                <a:latin typeface="Poppins"/>
                <a:ea typeface="Poppins"/>
                <a:cs typeface="Poppins"/>
                <a:sym typeface="Poppins"/>
              </a:rPr>
              <a:t> providers on ‘has mortgage expertise’ and ‘offers competitive rates’ but did exceed in areas around GYMR like ‘helps me meet my financial goals’.</a:t>
            </a:r>
            <a:endParaRPr sz="1200">
              <a:solidFill>
                <a:schemeClr val="lt2"/>
              </a:solidFill>
              <a:latin typeface="Poppins"/>
              <a:ea typeface="Poppins"/>
              <a:cs typeface="Poppins"/>
              <a:sym typeface="Poppins"/>
            </a:endParaRPr>
          </a:p>
        </p:txBody>
      </p:sp>
      <p:pic>
        <p:nvPicPr>
          <p:cNvPr id="236" name="Google Shape;236;p40" title="Chart"/>
          <p:cNvPicPr preferRelativeResize="0"/>
          <p:nvPr/>
        </p:nvPicPr>
        <p:blipFill rotWithShape="1">
          <a:blip r:embed="rId4">
            <a:alphaModFix/>
          </a:blip>
          <a:srcRect b="0" l="0" r="0" t="10976"/>
          <a:stretch/>
        </p:blipFill>
        <p:spPr>
          <a:xfrm>
            <a:off x="3348150" y="2203925"/>
            <a:ext cx="4786299" cy="2863375"/>
          </a:xfrm>
          <a:prstGeom prst="rect">
            <a:avLst/>
          </a:prstGeom>
          <a:noFill/>
          <a:ln>
            <a:noFill/>
          </a:ln>
        </p:spPr>
      </p:pic>
      <p:sp>
        <p:nvSpPr>
          <p:cNvPr id="237" name="Google Shape;237;p40"/>
          <p:cNvSpPr txBox="1"/>
          <p:nvPr/>
        </p:nvSpPr>
        <p:spPr>
          <a:xfrm>
            <a:off x="3655900" y="1808600"/>
            <a:ext cx="4717200" cy="35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800">
                <a:latin typeface="Poppins"/>
                <a:ea typeface="Poppins"/>
                <a:cs typeface="Poppins"/>
                <a:sym typeface="Poppins"/>
              </a:rPr>
              <a:t>Members strongly agree or agree that their selected mortgage lenders have expertise, </a:t>
            </a:r>
            <a:r>
              <a:rPr b="1" lang="en-US" sz="800">
                <a:latin typeface="Poppins"/>
                <a:ea typeface="Poppins"/>
                <a:cs typeface="Poppins"/>
                <a:sym typeface="Poppins"/>
              </a:rPr>
              <a:t>competitive</a:t>
            </a:r>
            <a:r>
              <a:rPr b="1" lang="en-US" sz="800">
                <a:latin typeface="Poppins"/>
                <a:ea typeface="Poppins"/>
                <a:cs typeface="Poppins"/>
                <a:sym typeface="Poppins"/>
              </a:rPr>
              <a:t> rates, and understand their situation</a:t>
            </a:r>
            <a:endParaRPr b="1" sz="800">
              <a:latin typeface="Poppins"/>
              <a:ea typeface="Poppins"/>
              <a:cs typeface="Poppins"/>
              <a:sym typeface="Poppins"/>
            </a:endParaRPr>
          </a:p>
          <a:p>
            <a:pPr indent="0" lvl="0" marL="0" rtl="0" algn="ctr">
              <a:lnSpc>
                <a:spcPct val="115000"/>
              </a:lnSpc>
              <a:spcBef>
                <a:spcPts val="600"/>
              </a:spcBef>
              <a:spcAft>
                <a:spcPts val="600"/>
              </a:spcAft>
              <a:buNone/>
            </a:pPr>
            <a:r>
              <a:t/>
            </a:r>
            <a:endParaRPr b="1" sz="800">
              <a:latin typeface="Poppins"/>
              <a:ea typeface="Poppins"/>
              <a:cs typeface="Poppins"/>
              <a:sym typeface="Poppins"/>
            </a:endParaRPr>
          </a:p>
        </p:txBody>
      </p:sp>
      <p:sp>
        <p:nvSpPr>
          <p:cNvPr id="238" name="Google Shape;238;p40"/>
          <p:cNvSpPr/>
          <p:nvPr/>
        </p:nvSpPr>
        <p:spPr>
          <a:xfrm>
            <a:off x="3515400" y="2464750"/>
            <a:ext cx="914700" cy="787500"/>
          </a:xfrm>
          <a:prstGeom prst="rect">
            <a:avLst/>
          </a:prstGeom>
          <a:solidFill>
            <a:srgbClr val="A60261">
              <a:alpha val="2500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39" name="Google Shape;239;p40"/>
          <p:cNvSpPr/>
          <p:nvPr/>
        </p:nvSpPr>
        <p:spPr>
          <a:xfrm>
            <a:off x="3515400" y="3952000"/>
            <a:ext cx="914700" cy="787500"/>
          </a:xfrm>
          <a:prstGeom prst="rect">
            <a:avLst/>
          </a:prstGeom>
          <a:solidFill>
            <a:srgbClr val="330072">
              <a:alpha val="20000"/>
            </a:srgbClr>
          </a:solidFill>
          <a:ln cap="flat" cmpd="sng" w="9525">
            <a:solidFill>
              <a:srgbClr val="3300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40" name="Google Shape;240;p40"/>
          <p:cNvSpPr/>
          <p:nvPr/>
        </p:nvSpPr>
        <p:spPr>
          <a:xfrm>
            <a:off x="3515400" y="3315163"/>
            <a:ext cx="914700" cy="573900"/>
          </a:xfrm>
          <a:prstGeom prst="rect">
            <a:avLst/>
          </a:prstGeom>
          <a:solidFill>
            <a:srgbClr val="01A9CE">
              <a:alpha val="2138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41" name="Google Shape;241;p40"/>
          <p:cNvSpPr/>
          <p:nvPr/>
        </p:nvSpPr>
        <p:spPr>
          <a:xfrm>
            <a:off x="3515400" y="3606475"/>
            <a:ext cx="3865200" cy="282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sp>
        <p:nvSpPr>
          <p:cNvPr id="242" name="Google Shape;242;p40"/>
          <p:cNvSpPr txBox="1"/>
          <p:nvPr/>
        </p:nvSpPr>
        <p:spPr>
          <a:xfrm rot="-5400000">
            <a:off x="2967450" y="2769250"/>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chemeClr val="accent4"/>
                </a:solidFill>
                <a:latin typeface="Poppins"/>
                <a:ea typeface="Poppins"/>
                <a:cs typeface="Poppins"/>
                <a:sym typeface="Poppins"/>
              </a:rPr>
              <a:t>Mortgage</a:t>
            </a:r>
            <a:endParaRPr sz="800">
              <a:solidFill>
                <a:schemeClr val="accent4"/>
              </a:solidFill>
              <a:latin typeface="Poppins"/>
              <a:ea typeface="Poppins"/>
              <a:cs typeface="Poppins"/>
              <a:sym typeface="Poppins"/>
            </a:endParaRPr>
          </a:p>
        </p:txBody>
      </p:sp>
      <p:sp>
        <p:nvSpPr>
          <p:cNvPr id="243" name="Google Shape;243;p40"/>
          <p:cNvSpPr txBox="1"/>
          <p:nvPr/>
        </p:nvSpPr>
        <p:spPr>
          <a:xfrm rot="-5400000">
            <a:off x="2967450" y="3400900"/>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chemeClr val="dk1"/>
                </a:solidFill>
                <a:latin typeface="Poppins"/>
                <a:ea typeface="Poppins"/>
                <a:cs typeface="Poppins"/>
                <a:sym typeface="Poppins"/>
              </a:rPr>
              <a:t>GYMR</a:t>
            </a:r>
            <a:endParaRPr sz="800">
              <a:solidFill>
                <a:schemeClr val="dk1"/>
              </a:solidFill>
              <a:latin typeface="Poppins"/>
              <a:ea typeface="Poppins"/>
              <a:cs typeface="Poppins"/>
              <a:sym typeface="Poppins"/>
            </a:endParaRPr>
          </a:p>
        </p:txBody>
      </p:sp>
      <p:sp>
        <p:nvSpPr>
          <p:cNvPr id="244" name="Google Shape;244;p40"/>
          <p:cNvSpPr txBox="1"/>
          <p:nvPr/>
        </p:nvSpPr>
        <p:spPr>
          <a:xfrm rot="-5400000">
            <a:off x="2967450" y="4212900"/>
            <a:ext cx="8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solidFill>
                  <a:srgbClr val="330072"/>
                </a:solidFill>
                <a:latin typeface="Poppins"/>
                <a:ea typeface="Poppins"/>
                <a:cs typeface="Poppins"/>
                <a:sym typeface="Poppins"/>
              </a:rPr>
              <a:t>Relationship</a:t>
            </a:r>
            <a:endParaRPr sz="800">
              <a:solidFill>
                <a:srgbClr val="330072"/>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nvSpPr>
        <p:spPr>
          <a:xfrm>
            <a:off x="459750" y="377000"/>
            <a:ext cx="82272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Poppins"/>
                <a:ea typeface="Poppins"/>
                <a:cs typeface="Poppins"/>
                <a:sym typeface="Poppins"/>
              </a:rPr>
              <a:t>Experience</a:t>
            </a:r>
            <a:endParaRPr b="1">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lang="en-US" sz="2000">
                <a:solidFill>
                  <a:schemeClr val="lt2"/>
                </a:solidFill>
                <a:latin typeface="Poppins SemiBold"/>
                <a:ea typeface="Poppins SemiBold"/>
                <a:cs typeface="Poppins SemiBold"/>
                <a:sym typeface="Poppins SemiBold"/>
              </a:rPr>
              <a:t>When comparing the experiences of other mortgage lenders to SoFi, SoFi scores well below others in mortgage specific areas but does exceed in GYMR.</a:t>
            </a:r>
            <a:endParaRPr sz="2000">
              <a:solidFill>
                <a:schemeClr val="lt2"/>
              </a:solidFill>
              <a:latin typeface="Poppins SemiBold"/>
              <a:ea typeface="Poppins SemiBold"/>
              <a:cs typeface="Poppins SemiBold"/>
              <a:sym typeface="Poppins SemiBold"/>
            </a:endParaRPr>
          </a:p>
        </p:txBody>
      </p:sp>
      <p:pic>
        <p:nvPicPr>
          <p:cNvPr id="250" name="Google Shape;250;p41" title="Chart"/>
          <p:cNvPicPr preferRelativeResize="0"/>
          <p:nvPr/>
        </p:nvPicPr>
        <p:blipFill>
          <a:blip r:embed="rId3">
            <a:alphaModFix/>
          </a:blip>
          <a:stretch>
            <a:fillRect/>
          </a:stretch>
        </p:blipFill>
        <p:spPr>
          <a:xfrm>
            <a:off x="530525" y="2324825"/>
            <a:ext cx="4194601" cy="2288116"/>
          </a:xfrm>
          <a:prstGeom prst="rect">
            <a:avLst/>
          </a:prstGeom>
          <a:noFill/>
          <a:ln>
            <a:noFill/>
          </a:ln>
        </p:spPr>
      </p:pic>
      <p:pic>
        <p:nvPicPr>
          <p:cNvPr id="251" name="Google Shape;251;p41" title="Chart"/>
          <p:cNvPicPr preferRelativeResize="0"/>
          <p:nvPr/>
        </p:nvPicPr>
        <p:blipFill>
          <a:blip r:embed="rId4">
            <a:alphaModFix/>
          </a:blip>
          <a:stretch>
            <a:fillRect/>
          </a:stretch>
        </p:blipFill>
        <p:spPr>
          <a:xfrm>
            <a:off x="4683100" y="2313600"/>
            <a:ext cx="4194601" cy="2288134"/>
          </a:xfrm>
          <a:prstGeom prst="rect">
            <a:avLst/>
          </a:prstGeom>
          <a:noFill/>
          <a:ln>
            <a:noFill/>
          </a:ln>
        </p:spPr>
      </p:pic>
      <p:sp>
        <p:nvSpPr>
          <p:cNvPr id="252" name="Google Shape;252;p41"/>
          <p:cNvSpPr txBox="1"/>
          <p:nvPr/>
        </p:nvSpPr>
        <p:spPr>
          <a:xfrm>
            <a:off x="4605400" y="1808600"/>
            <a:ext cx="4194600" cy="59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SoFi has overall high percent of </a:t>
            </a:r>
            <a:r>
              <a:rPr b="1" lang="en-US" sz="800">
                <a:latin typeface="Poppins"/>
                <a:ea typeface="Poppins"/>
                <a:cs typeface="Poppins"/>
                <a:sym typeface="Poppins"/>
              </a:rPr>
              <a:t>neutrality</a:t>
            </a:r>
            <a:r>
              <a:rPr b="1" lang="en-US" sz="800">
                <a:latin typeface="Poppins"/>
                <a:ea typeface="Poppins"/>
                <a:cs typeface="Poppins"/>
                <a:sym typeface="Poppins"/>
              </a:rPr>
              <a:t> toward the mortgage </a:t>
            </a:r>
            <a:r>
              <a:rPr b="1" lang="en-US" sz="800">
                <a:latin typeface="Poppins"/>
                <a:ea typeface="Poppins"/>
                <a:cs typeface="Poppins"/>
                <a:sym typeface="Poppins"/>
              </a:rPr>
              <a:t>experience, there is a lot potential for improvement </a:t>
            </a:r>
            <a:endParaRPr b="1" sz="800">
              <a:latin typeface="Poppins"/>
              <a:ea typeface="Poppins"/>
              <a:cs typeface="Poppins"/>
              <a:sym typeface="Poppins"/>
            </a:endParaRPr>
          </a:p>
        </p:txBody>
      </p:sp>
      <p:sp>
        <p:nvSpPr>
          <p:cNvPr id="253" name="Google Shape;253;p41"/>
          <p:cNvSpPr txBox="1"/>
          <p:nvPr/>
        </p:nvSpPr>
        <p:spPr>
          <a:xfrm>
            <a:off x="459750" y="1808600"/>
            <a:ext cx="4032600" cy="59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b="1" lang="en-US" sz="800">
                <a:latin typeface="Poppins"/>
                <a:ea typeface="Poppins"/>
                <a:cs typeface="Poppins"/>
                <a:sym typeface="Poppins"/>
              </a:rPr>
              <a:t>Other mortgage providers exceed in mortgage specifics like expertise, rate, and understanding my </a:t>
            </a:r>
            <a:r>
              <a:rPr b="1" lang="en-US" sz="800">
                <a:latin typeface="Poppins"/>
                <a:ea typeface="Poppins"/>
                <a:cs typeface="Poppins"/>
                <a:sym typeface="Poppins"/>
              </a:rPr>
              <a:t>situation</a:t>
            </a:r>
            <a:r>
              <a:rPr b="1" lang="en-US" sz="800">
                <a:latin typeface="Poppins"/>
                <a:ea typeface="Poppins"/>
                <a:cs typeface="Poppins"/>
                <a:sym typeface="Poppins"/>
              </a:rPr>
              <a:t> but lag on being seen as a partner or having the buyer’s s back</a:t>
            </a:r>
            <a:endParaRPr b="1" sz="800">
              <a:latin typeface="Poppins"/>
              <a:ea typeface="Poppins"/>
              <a:cs typeface="Poppins"/>
              <a:sym typeface="Poppins"/>
            </a:endParaRPr>
          </a:p>
        </p:txBody>
      </p:sp>
      <p:sp>
        <p:nvSpPr>
          <p:cNvPr id="254" name="Google Shape;254;p41"/>
          <p:cNvSpPr txBox="1"/>
          <p:nvPr/>
        </p:nvSpPr>
        <p:spPr>
          <a:xfrm>
            <a:off x="530525" y="4520225"/>
            <a:ext cx="5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Poppins"/>
                <a:ea typeface="Poppins"/>
                <a:cs typeface="Poppins"/>
                <a:sym typeface="Poppins"/>
              </a:rPr>
              <a:t>How much do you agree or disagree the following statements describe your experience SoFi. n=82</a:t>
            </a:r>
            <a:endParaRPr sz="600">
              <a:latin typeface="Poppins"/>
              <a:ea typeface="Poppins"/>
              <a:cs typeface="Poppins"/>
              <a:sym typeface="Poppins"/>
            </a:endParaRPr>
          </a:p>
          <a:p>
            <a:pPr indent="0" lvl="0" marL="0" rtl="0" algn="l">
              <a:spcBef>
                <a:spcPts val="0"/>
              </a:spcBef>
              <a:spcAft>
                <a:spcPts val="0"/>
              </a:spcAft>
              <a:buNone/>
            </a:pPr>
            <a:r>
              <a:rPr lang="en-US" sz="600">
                <a:latin typeface="Poppins"/>
                <a:ea typeface="Poppins"/>
                <a:cs typeface="Poppins"/>
                <a:sym typeface="Poppins"/>
              </a:rPr>
              <a:t>How much do you agree or disagree the following statements describe your experience with your recent mortgage provider. n=326</a:t>
            </a:r>
            <a:endParaRPr sz="8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oFi">
      <a:dk1>
        <a:srgbClr val="333333"/>
      </a:dk1>
      <a:lt1>
        <a:srgbClr val="FFFFFF"/>
      </a:lt1>
      <a:dk2>
        <a:srgbClr val="5E5E5E"/>
      </a:dk2>
      <a:lt2>
        <a:srgbClr val="5543B1"/>
      </a:lt2>
      <a:accent1>
        <a:srgbClr val="29C4F3"/>
      </a:accent1>
      <a:accent2>
        <a:srgbClr val="FF991D"/>
      </a:accent2>
      <a:accent3>
        <a:srgbClr val="EE417B"/>
      </a:accent3>
      <a:accent4>
        <a:srgbClr val="FCC53F"/>
      </a:accent4>
      <a:accent5>
        <a:srgbClr val="17417B"/>
      </a:accent5>
      <a:accent6>
        <a:srgbClr val="9CCB3B"/>
      </a:accent6>
      <a:hlink>
        <a:srgbClr val="47BDA4"/>
      </a:hlink>
      <a:folHlink>
        <a:srgbClr val="47BD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Finance Template">
  <a:themeElements>
    <a:clrScheme name="SoFi">
      <a:dk1>
        <a:srgbClr val="00A9CE"/>
      </a:dk1>
      <a:lt1>
        <a:srgbClr val="FFFFFF"/>
      </a:lt1>
      <a:dk2>
        <a:srgbClr val="53565A"/>
      </a:dk2>
      <a:lt2>
        <a:srgbClr val="201747"/>
      </a:lt2>
      <a:accent1>
        <a:srgbClr val="DD7975"/>
      </a:accent1>
      <a:accent2>
        <a:srgbClr val="FED880"/>
      </a:accent2>
      <a:accent3>
        <a:srgbClr val="E03E52"/>
      </a:accent3>
      <a:accent4>
        <a:srgbClr val="A60261"/>
      </a:accent4>
      <a:accent5>
        <a:srgbClr val="330072"/>
      </a:accent5>
      <a:accent6>
        <a:srgbClr val="AB989D"/>
      </a:accent6>
      <a:hlink>
        <a:srgbClr val="01A9CE"/>
      </a:hlink>
      <a:folHlink>
        <a:srgbClr val="47BD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